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_MASTER">
    <p:bg>
      <p:bgPr>
        <a:solidFill>
          <a:srgbClr val="F5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E4BD31"/>
          </a:solidFill>
          <a:ln w="12700">
            <a:solidFill>
              <a:srgbClr val="E4BD3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6510528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b="1" spc="150" kern="0" dirty="0">
                <a:solidFill>
                  <a:srgbClr val="6073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 CONNECT</a:t>
            </a:r>
            <a:endParaRPr lang="en-US" sz="700" dirty="0"/>
          </a:p>
        </p:txBody>
      </p:sp>
      <p:sp>
        <p:nvSpPr>
          <p:cNvPr id="4" name="Text 2"/>
          <p:cNvSpPr/>
          <p:nvPr/>
        </p:nvSpPr>
        <p:spPr>
          <a:xfrm>
            <a:off x="8869680" y="6510528"/>
            <a:ext cx="2880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00" dirty="0">
                <a:solidFill>
                  <a:srgbClr val="8191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Victoria Institution Foundation</a:t>
            </a:r>
            <a:endParaRPr lang="en-US" sz="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68328" y="6510528"/>
            <a:ext cx="16459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00">
                <a:solidFill>
                  <a:srgbClr val="60738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68328" y="6510528"/>
            <a:ext cx="16459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00">
                <a:solidFill>
                  <a:srgbClr val="60738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924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E4BD31"/>
          </a:solidFill>
          <a:ln w="12700">
            <a:solidFill>
              <a:srgbClr val="E4BD3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85800" y="68580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30" kern="0" dirty="0">
                <a:solidFill>
                  <a:srgbClr val="8ED9E7"/>
                </a:solidFill>
              </a:rPr>
              <a:t>VI CONNECT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85800" y="1298448"/>
            <a:ext cx="65836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500" b="1" dirty="0">
                <a:solidFill>
                  <a:srgbClr val="FFFFFF"/>
                </a:solidFill>
              </a:rPr>
              <a:t>One trusted digital home</a:t>
            </a:r>
            <a:endParaRPr lang="en-US" sz="3500" dirty="0"/>
          </a:p>
          <a:p>
            <a:pPr indent="0" marL="0">
              <a:buNone/>
            </a:pPr>
            <a:r>
              <a:rPr lang="en-US" sz="3500" b="1" dirty="0">
                <a:solidFill>
                  <a:srgbClr val="FFFFFF"/>
                </a:solidFill>
              </a:rPr>
              <a:t>for the VI community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713232" y="2990088"/>
            <a:ext cx="5303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4BD31"/>
                </a:solidFill>
              </a:rPr>
              <a:t>User Guide &amp; Presales Presentation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13232" y="3502152"/>
            <a:ext cx="6492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C2D3DE"/>
                </a:solidFill>
              </a:rPr>
              <a:t>Public presence • Member engagement • Foundation operations • Reporting • Learning • Commerce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7680960" y="713232"/>
            <a:ext cx="3794760" cy="5349240"/>
          </a:xfrm>
          <a:prstGeom prst="roundRect">
            <a:avLst>
              <a:gd name="adj" fmla="val 3133"/>
            </a:avLst>
          </a:prstGeom>
          <a:solidFill>
            <a:srgbClr val="123B55">
              <a:alpha val="96000"/>
            </a:srgbClr>
          </a:solidFill>
          <a:ln w="12700">
            <a:solidFill>
              <a:srgbClr val="2B627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028432" y="1143000"/>
            <a:ext cx="1353312" cy="1005840"/>
          </a:xfrm>
          <a:prstGeom prst="roundRect">
            <a:avLst>
              <a:gd name="adj" fmla="val 7273"/>
            </a:avLst>
          </a:prstGeom>
          <a:solidFill>
            <a:srgbClr val="0F3148"/>
          </a:solidFill>
          <a:ln w="12700">
            <a:solidFill>
              <a:srgbClr val="2A607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11312" y="1298448"/>
            <a:ext cx="9875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Members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211312" y="1655064"/>
            <a:ext cx="987552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9FC1D2"/>
                </a:solidFill>
              </a:rPr>
              <a:t>Connect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9582912" y="1143000"/>
            <a:ext cx="1353312" cy="1005840"/>
          </a:xfrm>
          <a:prstGeom prst="roundRect">
            <a:avLst>
              <a:gd name="adj" fmla="val 7273"/>
            </a:avLst>
          </a:prstGeom>
          <a:solidFill>
            <a:srgbClr val="174B66"/>
          </a:solidFill>
          <a:ln w="12700">
            <a:solidFill>
              <a:srgbClr val="2A607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765792" y="1298448"/>
            <a:ext cx="9875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Content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765792" y="1655064"/>
            <a:ext cx="987552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9FC1D2"/>
                </a:solidFill>
              </a:rPr>
              <a:t>Connect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8028432" y="2468880"/>
            <a:ext cx="1353312" cy="1005840"/>
          </a:xfrm>
          <a:prstGeom prst="roundRect">
            <a:avLst>
              <a:gd name="adj" fmla="val 7273"/>
            </a:avLst>
          </a:prstGeom>
          <a:solidFill>
            <a:srgbClr val="0F3148"/>
          </a:solidFill>
          <a:ln w="12700">
            <a:solidFill>
              <a:srgbClr val="2A607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211312" y="2624328"/>
            <a:ext cx="9875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Fund raising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8211312" y="2980944"/>
            <a:ext cx="987552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9FC1D2"/>
                </a:solidFill>
              </a:rPr>
              <a:t>Publish</a:t>
            </a:r>
            <a:endParaRPr lang="en-US" sz="800" dirty="0"/>
          </a:p>
        </p:txBody>
      </p:sp>
      <p:sp>
        <p:nvSpPr>
          <p:cNvPr id="17" name="Shape 15"/>
          <p:cNvSpPr/>
          <p:nvPr/>
        </p:nvSpPr>
        <p:spPr>
          <a:xfrm>
            <a:off x="9582912" y="2468880"/>
            <a:ext cx="1353312" cy="1005840"/>
          </a:xfrm>
          <a:prstGeom prst="roundRect">
            <a:avLst>
              <a:gd name="adj" fmla="val 7273"/>
            </a:avLst>
          </a:prstGeom>
          <a:solidFill>
            <a:srgbClr val="174B66"/>
          </a:solidFill>
          <a:ln w="12700">
            <a:solidFill>
              <a:srgbClr val="2A607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765792" y="2624328"/>
            <a:ext cx="9875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Marketplace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9765792" y="2980944"/>
            <a:ext cx="987552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9FC1D2"/>
                </a:solidFill>
              </a:rPr>
              <a:t>Publish</a:t>
            </a:r>
            <a:endParaRPr lang="en-US" sz="800" dirty="0"/>
          </a:p>
        </p:txBody>
      </p:sp>
      <p:sp>
        <p:nvSpPr>
          <p:cNvPr id="20" name="Shape 18"/>
          <p:cNvSpPr/>
          <p:nvPr/>
        </p:nvSpPr>
        <p:spPr>
          <a:xfrm>
            <a:off x="8028432" y="3794760"/>
            <a:ext cx="1353312" cy="1005840"/>
          </a:xfrm>
          <a:prstGeom prst="roundRect">
            <a:avLst>
              <a:gd name="adj" fmla="val 7273"/>
            </a:avLst>
          </a:prstGeom>
          <a:solidFill>
            <a:srgbClr val="0F3148"/>
          </a:solidFill>
          <a:ln w="12700">
            <a:solidFill>
              <a:srgbClr val="2A607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211312" y="3950208"/>
            <a:ext cx="9875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Learning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8211312" y="4306824"/>
            <a:ext cx="987552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9FC1D2"/>
                </a:solidFill>
              </a:rPr>
              <a:t>Grow</a:t>
            </a:r>
            <a:endParaRPr lang="en-US" sz="800" dirty="0"/>
          </a:p>
        </p:txBody>
      </p:sp>
      <p:sp>
        <p:nvSpPr>
          <p:cNvPr id="23" name="Shape 21"/>
          <p:cNvSpPr/>
          <p:nvPr/>
        </p:nvSpPr>
        <p:spPr>
          <a:xfrm>
            <a:off x="9582912" y="3794760"/>
            <a:ext cx="1353312" cy="1005840"/>
          </a:xfrm>
          <a:prstGeom prst="roundRect">
            <a:avLst>
              <a:gd name="adj" fmla="val 7273"/>
            </a:avLst>
          </a:prstGeom>
          <a:solidFill>
            <a:srgbClr val="174B66"/>
          </a:solidFill>
          <a:ln w="12700">
            <a:solidFill>
              <a:srgbClr val="2A607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765792" y="3950208"/>
            <a:ext cx="9875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Reports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9765792" y="4306824"/>
            <a:ext cx="987552" cy="34747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9FC1D2"/>
                </a:solidFill>
              </a:rPr>
              <a:t>Grow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713232" y="6172200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6B4"/>
                </a:solidFill>
              </a:rPr>
              <a:t>Victoria Institution Foundation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84048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60" kern="0" dirty="0">
                <a:solidFill>
                  <a:srgbClr val="0A8EAB"/>
                </a:solidFill>
              </a:rPr>
              <a:t>PRESALES OVERVIEW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30352" y="658368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D3243"/>
                </a:solidFill>
              </a:rPr>
              <a:t>A complete community platform, not a collection of disconnected tools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30352" y="1216152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Every experience shares one verified member identity, one permission model and one operational record.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30352" y="1828800"/>
            <a:ext cx="3474720" cy="187452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  <a:effectLst>
            <a:outerShdw sx="100000" sy="100000" kx="0" ky="0" algn="bl" rotWithShape="0" blurRad="19050" dist="50800" dir="2700000">
              <a:srgbClr val="AAB7C0">
                <a:alpha val="13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30352" y="1828800"/>
            <a:ext cx="73152" cy="1874520"/>
          </a:xfrm>
          <a:prstGeom prst="rect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13232" y="198424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D3243"/>
                </a:solidFill>
              </a:rPr>
              <a:t>Engage the community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13232" y="2340864"/>
            <a:ext cx="3108960" cy="12161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536A7B"/>
                </a:solidFill>
              </a:rPr>
              <a:t>Member directory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536A7B"/>
                </a:solidFill>
              </a:rPr>
              <a:t>Moments and reactions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536A7B"/>
                </a:solidFill>
              </a:rPr>
              <a:t>News and Foundation appeals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536A7B"/>
                </a:solidFill>
              </a:rPr>
              <a:t>Structured learning journeys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4352544" y="1828800"/>
            <a:ext cx="3474720" cy="187452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  <a:effectLst>
            <a:outerShdw sx="100000" sy="100000" kx="0" ky="0" algn="bl" rotWithShape="0" blurRad="19050" dist="50800" dir="2700000">
              <a:srgbClr val="AAB7C0">
                <a:alpha val="13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352544" y="1828800"/>
            <a:ext cx="73152" cy="1874520"/>
          </a:xfrm>
          <a:prstGeom prst="rect">
            <a:avLst/>
          </a:prstGeom>
          <a:solidFill>
            <a:srgbClr val="0D8A63"/>
          </a:solidFill>
          <a:ln w="12700">
            <a:solidFill>
              <a:srgbClr val="0D8A6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35424" y="198424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D3243"/>
                </a:solidFill>
              </a:rPr>
              <a:t>Run Foundation operations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5424" y="2340864"/>
            <a:ext cx="3108960" cy="12161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536A7B"/>
                </a:solidFill>
              </a:rPr>
              <a:t>Membership approvals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536A7B"/>
                </a:solidFill>
              </a:rPr>
              <a:t>Renewal accounting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536A7B"/>
                </a:solidFill>
              </a:rPr>
              <a:t>Fund raising reconciliation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536A7B"/>
                </a:solidFill>
              </a:rPr>
              <a:t>Marketplace fulfilment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8174736" y="1828800"/>
            <a:ext cx="3474720" cy="187452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  <a:effectLst>
            <a:outerShdw sx="100000" sy="100000" kx="0" ky="0" algn="bl" rotWithShape="0" blurRad="19050" dist="50800" dir="2700000">
              <a:srgbClr val="AAB7C0">
                <a:alpha val="13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8174736" y="1828800"/>
            <a:ext cx="73152" cy="1874520"/>
          </a:xfrm>
          <a:prstGeom prst="rect">
            <a:avLst/>
          </a:prstGeom>
          <a:solidFill>
            <a:srgbClr val="E4BD31"/>
          </a:solidFill>
          <a:ln w="12700">
            <a:solidFill>
              <a:srgbClr val="E4BD3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7616" y="198424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D3243"/>
                </a:solidFill>
              </a:rPr>
              <a:t>Govern with confidence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357616" y="2340864"/>
            <a:ext cx="3108960" cy="12161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900" dirty="0">
                <a:solidFill>
                  <a:srgbClr val="536A7B"/>
                </a:solidFill>
              </a:rPr>
              <a:t>Role-based access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536A7B"/>
                </a:solidFill>
              </a:rPr>
              <a:t>Encrypted files and identities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536A7B"/>
                </a:solidFill>
              </a:rPr>
              <a:t>Audit trails and analytics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536A7B"/>
                </a:solidFill>
              </a:rPr>
              <a:t>Live technical documentation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530352" y="4251960"/>
            <a:ext cx="2574036" cy="768096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5240">
            <a:solidFill>
              <a:srgbClr val="0A8EA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0080" y="4379976"/>
            <a:ext cx="274320" cy="274320"/>
          </a:xfrm>
          <a:prstGeom prst="ellipse">
            <a:avLst/>
          </a:prstGeom>
          <a:solidFill>
            <a:srgbClr val="0A8EA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1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987552" y="4389120"/>
            <a:ext cx="20071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dirty="0">
                <a:solidFill>
                  <a:srgbClr val="1D3243"/>
                </a:solidFill>
              </a:rPr>
              <a:t>Attract and inform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3360420" y="4251960"/>
            <a:ext cx="2574036" cy="768096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5240">
            <a:solidFill>
              <a:srgbClr val="0D8A63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470148" y="4379976"/>
            <a:ext cx="274320" cy="274320"/>
          </a:xfrm>
          <a:prstGeom prst="ellipse">
            <a:avLst/>
          </a:prstGeom>
          <a:solidFill>
            <a:srgbClr val="0D8A6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2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3817620" y="4389120"/>
            <a:ext cx="20071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dirty="0">
                <a:solidFill>
                  <a:srgbClr val="1D3243"/>
                </a:solidFill>
              </a:rPr>
              <a:t>Verify and connect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6190488" y="4251960"/>
            <a:ext cx="2574036" cy="768096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5240">
            <a:solidFill>
              <a:srgbClr val="7656B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300216" y="4379976"/>
            <a:ext cx="274320" cy="274320"/>
          </a:xfrm>
          <a:prstGeom prst="ellipse">
            <a:avLst/>
          </a:prstGeom>
          <a:solidFill>
            <a:srgbClr val="7656B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3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6647688" y="4389120"/>
            <a:ext cx="20071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dirty="0">
                <a:solidFill>
                  <a:srgbClr val="1D3243"/>
                </a:solidFill>
              </a:rPr>
              <a:t>Engage and serve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9020556" y="4251960"/>
            <a:ext cx="2574036" cy="768096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5240">
            <a:solidFill>
              <a:srgbClr val="D9951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130284" y="4379976"/>
            <a:ext cx="274320" cy="274320"/>
          </a:xfrm>
          <a:prstGeom prst="ellipse">
            <a:avLst/>
          </a:prstGeom>
          <a:solidFill>
            <a:srgbClr val="D9951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4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9477756" y="4389120"/>
            <a:ext cx="20071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dirty="0">
                <a:solidFill>
                  <a:srgbClr val="1D3243"/>
                </a:solidFill>
              </a:rPr>
              <a:t>Measure and improve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68328" y="6510528"/>
            <a:ext cx="16459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00">
                <a:solidFill>
                  <a:srgbClr val="60738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84048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60" kern="0" dirty="0">
                <a:solidFill>
                  <a:srgbClr val="0A8EAB"/>
                </a:solidFill>
              </a:rPr>
              <a:t>PLATFORM MAP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30352" y="658368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D3243"/>
                </a:solidFill>
              </a:rPr>
              <a:t>Three connected experiences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30352" y="1216152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Visitors become verified members; authorised members operate the same platform from the workspace.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30352" y="1783080"/>
            <a:ext cx="3429000" cy="3474720"/>
          </a:xfrm>
          <a:prstGeom prst="roundRect">
            <a:avLst>
              <a:gd name="adj" fmla="val 2133"/>
            </a:avLst>
          </a:prstGeom>
          <a:solidFill>
            <a:srgbClr val="F4FBFD"/>
          </a:solidFill>
          <a:ln w="12700">
            <a:solidFill>
              <a:srgbClr val="BBDCE4"/>
            </a:solidFill>
            <a:prstDash val="solid"/>
          </a:ln>
          <a:effectLst>
            <a:outerShdw sx="100000" sy="100000" kx="0" ky="0" algn="bl" rotWithShape="0" blurRad="19050" dist="50800" dir="2700000">
              <a:srgbClr val="AAB7C0">
                <a:alpha val="13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30352" y="1783080"/>
            <a:ext cx="73152" cy="3474720"/>
          </a:xfrm>
          <a:prstGeom prst="rect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13232" y="1938528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D3243"/>
                </a:solidFill>
              </a:rPr>
              <a:t>Public front office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13232" y="2295144"/>
            <a:ext cx="3063240" cy="2816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Foundation story and programmes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Membership registration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VI heritage and Constitution reader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Secure sign-in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Responsive desktop and mobile experience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379976" y="1783080"/>
            <a:ext cx="3429000" cy="3474720"/>
          </a:xfrm>
          <a:prstGeom prst="roundRect">
            <a:avLst>
              <a:gd name="adj" fmla="val 2133"/>
            </a:avLst>
          </a:prstGeom>
          <a:solidFill>
            <a:srgbClr val="F4FBF8"/>
          </a:solidFill>
          <a:ln w="12700">
            <a:solidFill>
              <a:srgbClr val="BBDDCF"/>
            </a:solidFill>
            <a:prstDash val="solid"/>
          </a:ln>
          <a:effectLst>
            <a:outerShdw sx="100000" sy="100000" kx="0" ky="0" algn="bl" rotWithShape="0" blurRad="19050" dist="50800" dir="2700000">
              <a:srgbClr val="AAB7C0">
                <a:alpha val="13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379976" y="1783080"/>
            <a:ext cx="73152" cy="3474720"/>
          </a:xfrm>
          <a:prstGeom prst="rect">
            <a:avLst/>
          </a:prstGeom>
          <a:solidFill>
            <a:srgbClr val="0D8A63"/>
          </a:solidFill>
          <a:ln w="12700">
            <a:solidFill>
              <a:srgbClr val="0D8A6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62856" y="1938528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D3243"/>
                </a:solidFill>
              </a:rPr>
              <a:t>Member front office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62856" y="2295144"/>
            <a:ext cx="3063240" cy="2816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Profile and member directory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Moments, News and reactions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Fund raising pledges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Marketplace bidding and ordering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Learning progress and feedback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8229600" y="1783080"/>
            <a:ext cx="3429000" cy="3474720"/>
          </a:xfrm>
          <a:prstGeom prst="roundRect">
            <a:avLst>
              <a:gd name="adj" fmla="val 2133"/>
            </a:avLst>
          </a:prstGeom>
          <a:solidFill>
            <a:srgbClr val="FFFAEC"/>
          </a:solidFill>
          <a:ln w="12700">
            <a:solidFill>
              <a:srgbClr val="E8D79E"/>
            </a:solidFill>
            <a:prstDash val="solid"/>
          </a:ln>
          <a:effectLst>
            <a:outerShdw sx="100000" sy="100000" kx="0" ky="0" algn="bl" rotWithShape="0" blurRad="19050" dist="50800" dir="2700000">
              <a:srgbClr val="AAB7C0">
                <a:alpha val="13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8229600" y="1783080"/>
            <a:ext cx="73152" cy="3474720"/>
          </a:xfrm>
          <a:prstGeom prst="rect">
            <a:avLst/>
          </a:prstGeom>
          <a:solidFill>
            <a:srgbClr val="E4BD31"/>
          </a:solidFill>
          <a:ln w="12700">
            <a:solidFill>
              <a:srgbClr val="E4BD3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412480" y="1938528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D3243"/>
                </a:solidFill>
              </a:rPr>
              <a:t>Back office workspace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412480" y="2295144"/>
            <a:ext cx="3063240" cy="2816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Membership and roles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Content and campaigns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Accounting and reports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Orders and delivery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Learning creator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Analytics, audit and documentation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3986784" y="3127248"/>
            <a:ext cx="320040" cy="594360"/>
          </a:xfrm>
          <a:prstGeom prst="chevron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836408" y="3127248"/>
            <a:ext cx="320040" cy="594360"/>
          </a:xfrm>
          <a:prstGeom prst="chevron">
            <a:avLst/>
          </a:prstGeom>
          <a:solidFill>
            <a:srgbClr val="0D8A63"/>
          </a:solidFill>
          <a:ln w="12700">
            <a:solidFill>
              <a:srgbClr val="0D8A63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68328" y="6510528"/>
            <a:ext cx="16459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00">
                <a:solidFill>
                  <a:srgbClr val="60738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84048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60" kern="0" dirty="0">
                <a:solidFill>
                  <a:srgbClr val="0A8EAB"/>
                </a:solidFill>
              </a:rPr>
              <a:t>FRONT OFFICE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30352" y="658368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D3243"/>
                </a:solidFill>
              </a:rPr>
              <a:t>A credible public entry point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30352" y="1216152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Tell the Foundation story, preserve institutional heritage and convert visitors into verified members.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30352" y="1737360"/>
            <a:ext cx="6766560" cy="4343400"/>
          </a:xfrm>
          <a:prstGeom prst="roundRect">
            <a:avLst>
              <a:gd name="adj" fmla="val 1684"/>
            </a:avLst>
          </a:prstGeom>
          <a:solidFill>
            <a:srgbClr val="FFFFFF"/>
          </a:solidFill>
          <a:ln w="15240">
            <a:solidFill>
              <a:srgbClr val="C8D5DC"/>
            </a:solidFill>
            <a:prstDash val="solid"/>
          </a:ln>
          <a:effectLst>
            <a:outerShdw sx="100000" sy="100000" kx="0" ky="0" algn="bl" rotWithShape="0" blurRad="25400" dist="50800" dir="2700000">
              <a:srgbClr val="8999A4">
                <a:alpha val="2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30352" y="1737360"/>
            <a:ext cx="6766560" cy="347472"/>
          </a:xfrm>
          <a:prstGeom prst="rect">
            <a:avLst/>
          </a:prstGeom>
          <a:solidFill>
            <a:srgbClr val="09243A"/>
          </a:solidFill>
          <a:ln w="12700">
            <a:solidFill>
              <a:srgbClr val="09243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76656" y="1856232"/>
            <a:ext cx="73152" cy="73152"/>
          </a:xfrm>
          <a:prstGeom prst="ellipse">
            <a:avLst/>
          </a:prstGeom>
          <a:solidFill>
            <a:srgbClr val="E76666"/>
          </a:solidFill>
          <a:ln w="12700">
            <a:solidFill>
              <a:srgbClr val="E76666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59536" y="1856232"/>
            <a:ext cx="73152" cy="73152"/>
          </a:xfrm>
          <a:prstGeom prst="ellipse">
            <a:avLst/>
          </a:prstGeom>
          <a:solidFill>
            <a:srgbClr val="E3B441"/>
          </a:solidFill>
          <a:ln w="12700">
            <a:solidFill>
              <a:srgbClr val="E3B44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42416" y="1856232"/>
            <a:ext cx="73152" cy="73152"/>
          </a:xfrm>
          <a:prstGeom prst="ellipse">
            <a:avLst/>
          </a:prstGeom>
          <a:solidFill>
            <a:srgbClr val="3DAA72"/>
          </a:solidFill>
          <a:ln w="12700">
            <a:solidFill>
              <a:srgbClr val="3DAA72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216152" y="1847088"/>
            <a:ext cx="58064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dirty="0">
                <a:solidFill>
                  <a:srgbClr val="FFFFFF"/>
                </a:solidFill>
              </a:rPr>
              <a:t>VI Connect — Public portal</a:t>
            </a:r>
            <a:endParaRPr lang="en-US" sz="650" dirty="0"/>
          </a:p>
        </p:txBody>
      </p:sp>
      <p:sp>
        <p:nvSpPr>
          <p:cNvPr id="11" name="Shape 9"/>
          <p:cNvSpPr/>
          <p:nvPr/>
        </p:nvSpPr>
        <p:spPr>
          <a:xfrm>
            <a:off x="530352" y="2084832"/>
            <a:ext cx="1353312" cy="3995928"/>
          </a:xfrm>
          <a:prstGeom prst="rect">
            <a:avLst/>
          </a:prstGeom>
          <a:solidFill>
            <a:srgbClr val="102F46"/>
          </a:solidFill>
          <a:ln w="12700">
            <a:solidFill>
              <a:srgbClr val="102F4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21792" y="2331720"/>
            <a:ext cx="1170432" cy="228600"/>
          </a:xfrm>
          <a:prstGeom prst="roundRect">
            <a:avLst>
              <a:gd name="adj" fmla="val 16000"/>
            </a:avLst>
          </a:prstGeom>
          <a:solidFill>
            <a:srgbClr val="1E526D"/>
          </a:solidFill>
          <a:ln w="12700">
            <a:solidFill>
              <a:srgbClr val="1E526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13232" y="2395728"/>
            <a:ext cx="103327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b="1" dirty="0">
                <a:solidFill>
                  <a:srgbClr val="FFFFFF"/>
                </a:solidFill>
              </a:rPr>
              <a:t>HOME</a:t>
            </a:r>
            <a:endParaRPr lang="en-US" sz="530" dirty="0"/>
          </a:p>
        </p:txBody>
      </p:sp>
      <p:sp>
        <p:nvSpPr>
          <p:cNvPr id="14" name="Text 12"/>
          <p:cNvSpPr/>
          <p:nvPr/>
        </p:nvSpPr>
        <p:spPr>
          <a:xfrm>
            <a:off x="713232" y="2715768"/>
            <a:ext cx="103327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dirty="0">
                <a:solidFill>
                  <a:srgbClr val="A9BECA"/>
                </a:solidFill>
              </a:rPr>
              <a:t>ABOUT</a:t>
            </a:r>
            <a:endParaRPr lang="en-US" sz="530" dirty="0"/>
          </a:p>
        </p:txBody>
      </p:sp>
      <p:sp>
        <p:nvSpPr>
          <p:cNvPr id="15" name="Text 13"/>
          <p:cNvSpPr/>
          <p:nvPr/>
        </p:nvSpPr>
        <p:spPr>
          <a:xfrm>
            <a:off x="713232" y="3035808"/>
            <a:ext cx="103327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dirty="0">
                <a:solidFill>
                  <a:srgbClr val="A9BECA"/>
                </a:solidFill>
              </a:rPr>
              <a:t>ACTIVITIES</a:t>
            </a:r>
            <a:endParaRPr lang="en-US" sz="530" dirty="0"/>
          </a:p>
        </p:txBody>
      </p:sp>
      <p:sp>
        <p:nvSpPr>
          <p:cNvPr id="16" name="Text 14"/>
          <p:cNvSpPr/>
          <p:nvPr/>
        </p:nvSpPr>
        <p:spPr>
          <a:xfrm>
            <a:off x="713232" y="3355848"/>
            <a:ext cx="103327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dirty="0">
                <a:solidFill>
                  <a:srgbClr val="A9BECA"/>
                </a:solidFill>
              </a:rPr>
              <a:t>HERITAGE</a:t>
            </a:r>
            <a:endParaRPr lang="en-US" sz="530" dirty="0"/>
          </a:p>
        </p:txBody>
      </p:sp>
      <p:sp>
        <p:nvSpPr>
          <p:cNvPr id="17" name="Shape 15"/>
          <p:cNvSpPr/>
          <p:nvPr/>
        </p:nvSpPr>
        <p:spPr>
          <a:xfrm>
            <a:off x="2084832" y="2304288"/>
            <a:ext cx="5029200" cy="1325880"/>
          </a:xfrm>
          <a:prstGeom prst="rect">
            <a:avLst/>
          </a:prstGeom>
          <a:solidFill>
            <a:srgbClr val="143D58"/>
          </a:solidFill>
          <a:ln w="12700">
            <a:solidFill>
              <a:srgbClr val="143D5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313432" y="2532888"/>
            <a:ext cx="3383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Preserving a legacy.</a:t>
            </a:r>
            <a:endParaRPr lang="en-US" sz="17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Connecting generations.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6153912" y="2651760"/>
            <a:ext cx="1143000" cy="411480"/>
          </a:xfrm>
          <a:prstGeom prst="roundRect">
            <a:avLst/>
          </a:prstGeom>
          <a:solidFill>
            <a:srgbClr val="E4BD31"/>
          </a:solidFill>
          <a:ln w="12700">
            <a:solidFill>
              <a:srgbClr val="E4BD31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254496" y="2807208"/>
            <a:ext cx="94183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70" b="1" dirty="0">
                <a:solidFill>
                  <a:srgbClr val="09243A"/>
                </a:solidFill>
              </a:rPr>
              <a:t>JOIN VI CONNECT</a:t>
            </a:r>
            <a:endParaRPr lang="en-US" sz="570" dirty="0"/>
          </a:p>
        </p:txBody>
      </p:sp>
      <p:sp>
        <p:nvSpPr>
          <p:cNvPr id="21" name="Shape 19"/>
          <p:cNvSpPr/>
          <p:nvPr/>
        </p:nvSpPr>
        <p:spPr>
          <a:xfrm>
            <a:off x="2084832" y="3931920"/>
            <a:ext cx="1536192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2267712" y="4087368"/>
            <a:ext cx="1170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1D3243"/>
                </a:solidFill>
              </a:rPr>
              <a:t>Foundation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2267712" y="4443984"/>
            <a:ext cx="1170432" cy="4846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536A7B"/>
                </a:solidFill>
              </a:rPr>
              <a:t>Explore stories and programmes</a:t>
            </a:r>
            <a:endParaRPr lang="en-US" sz="650" dirty="0"/>
          </a:p>
        </p:txBody>
      </p:sp>
      <p:sp>
        <p:nvSpPr>
          <p:cNvPr id="24" name="Shape 22"/>
          <p:cNvSpPr/>
          <p:nvPr/>
        </p:nvSpPr>
        <p:spPr>
          <a:xfrm>
            <a:off x="3840480" y="3931920"/>
            <a:ext cx="1536192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023360" y="4087368"/>
            <a:ext cx="1170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1D3243"/>
                </a:solidFill>
              </a:rPr>
              <a:t>School activities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4023360" y="4443984"/>
            <a:ext cx="1170432" cy="4846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536A7B"/>
                </a:solidFill>
              </a:rPr>
              <a:t>Explore stories and programmes</a:t>
            </a:r>
            <a:endParaRPr lang="en-US" sz="650" dirty="0"/>
          </a:p>
        </p:txBody>
      </p:sp>
      <p:sp>
        <p:nvSpPr>
          <p:cNvPr id="27" name="Shape 25"/>
          <p:cNvSpPr/>
          <p:nvPr/>
        </p:nvSpPr>
        <p:spPr>
          <a:xfrm>
            <a:off x="5596128" y="3931920"/>
            <a:ext cx="1536192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779008" y="4087368"/>
            <a:ext cx="1170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50" b="1" dirty="0">
                <a:solidFill>
                  <a:srgbClr val="1D3243"/>
                </a:solidFill>
              </a:rPr>
              <a:t>VI heritage</a:t>
            </a:r>
            <a:endParaRPr lang="en-US" sz="850" dirty="0"/>
          </a:p>
        </p:txBody>
      </p:sp>
      <p:sp>
        <p:nvSpPr>
          <p:cNvPr id="29" name="Text 27"/>
          <p:cNvSpPr/>
          <p:nvPr/>
        </p:nvSpPr>
        <p:spPr>
          <a:xfrm>
            <a:off x="5779008" y="4443984"/>
            <a:ext cx="1170432" cy="4846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650" dirty="0">
                <a:solidFill>
                  <a:srgbClr val="536A7B"/>
                </a:solidFill>
              </a:rPr>
              <a:t>Explore stories and programmes</a:t>
            </a:r>
            <a:endParaRPr lang="en-US" sz="650" dirty="0"/>
          </a:p>
        </p:txBody>
      </p:sp>
      <p:sp>
        <p:nvSpPr>
          <p:cNvPr id="30" name="Shape 28"/>
          <p:cNvSpPr/>
          <p:nvPr/>
        </p:nvSpPr>
        <p:spPr>
          <a:xfrm>
            <a:off x="6144768" y="5733288"/>
            <a:ext cx="960120" cy="256032"/>
          </a:xfrm>
          <a:prstGeom prst="roundRect">
            <a:avLst>
              <a:gd name="adj" fmla="val 42857"/>
            </a:avLst>
          </a:prstGeom>
          <a:solidFill>
            <a:srgbClr val="F0EBFA"/>
          </a:solidFill>
          <a:ln w="12700">
            <a:solidFill>
              <a:srgbClr val="F0EBFA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208776" y="5801868"/>
            <a:ext cx="83210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7656B5"/>
                </a:solidFill>
              </a:rPr>
              <a:t>SAMPLE DESIGN</a:t>
            </a:r>
            <a:endParaRPr lang="en-US" sz="700" dirty="0"/>
          </a:p>
        </p:txBody>
      </p:sp>
      <p:sp>
        <p:nvSpPr>
          <p:cNvPr id="32" name="Shape 30"/>
          <p:cNvSpPr/>
          <p:nvPr/>
        </p:nvSpPr>
        <p:spPr>
          <a:xfrm>
            <a:off x="7726680" y="2020824"/>
            <a:ext cx="146304" cy="146304"/>
          </a:xfrm>
          <a:prstGeom prst="ellipse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973568" y="1965960"/>
            <a:ext cx="35935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Responsive landing experience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7726680" y="2560320"/>
            <a:ext cx="146304" cy="146304"/>
          </a:xfrm>
          <a:prstGeom prst="ellipse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7973568" y="2505456"/>
            <a:ext cx="35935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Guided membership application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7726680" y="3099816"/>
            <a:ext cx="146304" cy="146304"/>
          </a:xfrm>
          <a:prstGeom prst="ellipse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973568" y="3044952"/>
            <a:ext cx="35935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Evidence-document upload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7726680" y="3639312"/>
            <a:ext cx="146304" cy="146304"/>
          </a:xfrm>
          <a:prstGeom prst="ellipse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7973568" y="3584448"/>
            <a:ext cx="35935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Public Constitution reader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7726680" y="4178808"/>
            <a:ext cx="146304" cy="146304"/>
          </a:xfrm>
          <a:prstGeom prst="ellipse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7973568" y="4123944"/>
            <a:ext cx="35935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Historical VI Web references</a:t>
            </a:r>
            <a:endParaRPr lang="en-US" sz="1100" dirty="0"/>
          </a:p>
        </p:txBody>
      </p:sp>
      <p:sp>
        <p:nvSpPr>
          <p:cNvPr id="42" name="Shape 40"/>
          <p:cNvSpPr/>
          <p:nvPr/>
        </p:nvSpPr>
        <p:spPr>
          <a:xfrm>
            <a:off x="7726680" y="4718304"/>
            <a:ext cx="146304" cy="146304"/>
          </a:xfrm>
          <a:prstGeom prst="ellipse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7973568" y="4663440"/>
            <a:ext cx="35935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Secure account sign-in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68328" y="6510528"/>
            <a:ext cx="16459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00">
                <a:solidFill>
                  <a:srgbClr val="60738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84048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60" kern="0" dirty="0">
                <a:solidFill>
                  <a:srgbClr val="0A8EAB"/>
                </a:solidFill>
              </a:rPr>
              <a:t>MEMBERSHIP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30352" y="658368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D3243"/>
                </a:solidFill>
              </a:rPr>
              <a:t>From application to active community member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30352" y="1216152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A traceable workflow joins public registration, Board review, member activation and renewal operations.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30352" y="1783080"/>
            <a:ext cx="2008022" cy="768096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5240">
            <a:solidFill>
              <a:srgbClr val="0A8EA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911096"/>
            <a:ext cx="274320" cy="274320"/>
          </a:xfrm>
          <a:prstGeom prst="ellipse">
            <a:avLst/>
          </a:prstGeom>
          <a:solidFill>
            <a:srgbClr val="0A8EA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1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987552" y="1920240"/>
            <a:ext cx="144109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dirty="0">
                <a:solidFill>
                  <a:srgbClr val="1D3243"/>
                </a:solidFill>
              </a:rPr>
              <a:t>Applicant registers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2794406" y="1783080"/>
            <a:ext cx="2008022" cy="768096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5240">
            <a:solidFill>
              <a:srgbClr val="7656B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904134" y="1911096"/>
            <a:ext cx="274320" cy="274320"/>
          </a:xfrm>
          <a:prstGeom prst="ellipse">
            <a:avLst/>
          </a:prstGeom>
          <a:solidFill>
            <a:srgbClr val="7656B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2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3251606" y="1920240"/>
            <a:ext cx="144109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dirty="0">
                <a:solidFill>
                  <a:srgbClr val="1D3243"/>
                </a:solidFill>
              </a:rPr>
              <a:t>Evidence validated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5058461" y="1783080"/>
            <a:ext cx="2008022" cy="768096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5240">
            <a:solidFill>
              <a:srgbClr val="E4BD31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168189" y="1911096"/>
            <a:ext cx="274320" cy="274320"/>
          </a:xfrm>
          <a:prstGeom prst="ellipse">
            <a:avLst/>
          </a:prstGeom>
          <a:solidFill>
            <a:srgbClr val="E4BD3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3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5515661" y="1920240"/>
            <a:ext cx="144109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dirty="0">
                <a:solidFill>
                  <a:srgbClr val="1D3243"/>
                </a:solidFill>
              </a:rPr>
              <a:t>Board decision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7322515" y="1783080"/>
            <a:ext cx="2008022" cy="768096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5240">
            <a:solidFill>
              <a:srgbClr val="0D8A6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432243" y="1911096"/>
            <a:ext cx="274320" cy="274320"/>
          </a:xfrm>
          <a:prstGeom prst="ellipse">
            <a:avLst/>
          </a:prstGeom>
          <a:solidFill>
            <a:srgbClr val="0D8A6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4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9715" y="1920240"/>
            <a:ext cx="144109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dirty="0">
                <a:solidFill>
                  <a:srgbClr val="1D3243"/>
                </a:solidFill>
              </a:rPr>
              <a:t>Member activated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9586570" y="1783080"/>
            <a:ext cx="2008022" cy="768096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5240">
            <a:solidFill>
              <a:srgbClr val="143D5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696298" y="1911096"/>
            <a:ext cx="274320" cy="274320"/>
          </a:xfrm>
          <a:prstGeom prst="ellipse">
            <a:avLst/>
          </a:prstGeom>
          <a:solidFill>
            <a:srgbClr val="143D5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5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043770" y="1920240"/>
            <a:ext cx="144109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dirty="0">
                <a:solidFill>
                  <a:srgbClr val="1D3243"/>
                </a:solidFill>
              </a:rPr>
              <a:t>Renew and engage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530352" y="2944368"/>
            <a:ext cx="530352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  <a:effectLst>
            <a:outerShdw sx="100000" sy="100000" kx="0" ky="0" algn="bl" rotWithShape="0" blurRad="19050" dist="50800" dir="2700000">
              <a:srgbClr val="AAB7C0">
                <a:alpha val="13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530352" y="2944368"/>
            <a:ext cx="73152" cy="2331720"/>
          </a:xfrm>
          <a:prstGeom prst="rect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13232" y="3099816"/>
            <a:ext cx="4937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D3243"/>
                </a:solidFill>
              </a:rPr>
              <a:t>Front-office functions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13232" y="3456432"/>
            <a:ext cx="4937760" cy="1673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36A7B"/>
                </a:solidFill>
              </a:rPr>
              <a:t>Multi-step application form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36A7B"/>
                </a:solidFill>
              </a:rPr>
              <a:t>Membership type and declaration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36A7B"/>
                </a:solidFill>
              </a:rPr>
              <a:t>IC and VI evidence documents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36A7B"/>
                </a:solidFill>
              </a:rPr>
              <a:t>Secure authentication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36A7B"/>
                </a:solidFill>
              </a:rPr>
              <a:t>Profile completion and contact-sharing controls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6272784" y="2944368"/>
            <a:ext cx="530352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  <a:effectLst>
            <a:outerShdw sx="100000" sy="100000" kx="0" ky="0" algn="bl" rotWithShape="0" blurRad="19050" dist="50800" dir="2700000">
              <a:srgbClr val="AAB7C0">
                <a:alpha val="13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6272784" y="2944368"/>
            <a:ext cx="73152" cy="2331720"/>
          </a:xfrm>
          <a:prstGeom prst="rect">
            <a:avLst/>
          </a:prstGeom>
          <a:solidFill>
            <a:srgbClr val="0D8A63"/>
          </a:solidFill>
          <a:ln w="12700">
            <a:solidFill>
              <a:srgbClr val="0D8A63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455664" y="3099816"/>
            <a:ext cx="4937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D3243"/>
                </a:solidFill>
              </a:rPr>
              <a:t>Back-office functions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6455664" y="3456432"/>
            <a:ext cx="4937760" cy="1673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36A7B"/>
                </a:solidFill>
              </a:rPr>
              <a:t>Pending, KIV, approved and rejected queues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36A7B"/>
                </a:solidFill>
              </a:rPr>
              <a:t>Evidence review and Victorian validation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36A7B"/>
                </a:solidFill>
              </a:rPr>
              <a:t>Timestamped decision notes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36A7B"/>
                </a:solidFill>
              </a:rPr>
              <a:t>Automatic membership numbering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36A7B"/>
                </a:solidFill>
              </a:rPr>
              <a:t>Certificate, renewal and expiry emails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68328" y="6510528"/>
            <a:ext cx="16459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00">
                <a:solidFill>
                  <a:srgbClr val="60738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84048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60" kern="0" dirty="0">
                <a:solidFill>
                  <a:srgbClr val="0A8EAB"/>
                </a:solidFill>
              </a:rPr>
              <a:t>MEMBER EXPERIENCE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30352" y="658368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D3243"/>
                </a:solidFill>
              </a:rPr>
              <a:t>A private digital community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30352" y="1216152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Members control their profile, find peers and stay connected through media-rich community content.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30352" y="1719072"/>
            <a:ext cx="7452360" cy="4389120"/>
          </a:xfrm>
          <a:prstGeom prst="roundRect">
            <a:avLst>
              <a:gd name="adj" fmla="val 1667"/>
            </a:avLst>
          </a:prstGeom>
          <a:solidFill>
            <a:srgbClr val="FFFFFF"/>
          </a:solidFill>
          <a:ln w="15240">
            <a:solidFill>
              <a:srgbClr val="C8D5DC"/>
            </a:solidFill>
            <a:prstDash val="solid"/>
          </a:ln>
          <a:effectLst>
            <a:outerShdw sx="100000" sy="100000" kx="0" ky="0" algn="bl" rotWithShape="0" blurRad="25400" dist="50800" dir="2700000">
              <a:srgbClr val="8999A4">
                <a:alpha val="2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30352" y="1719072"/>
            <a:ext cx="7452360" cy="347472"/>
          </a:xfrm>
          <a:prstGeom prst="rect">
            <a:avLst/>
          </a:prstGeom>
          <a:solidFill>
            <a:srgbClr val="09243A"/>
          </a:solidFill>
          <a:ln w="12700">
            <a:solidFill>
              <a:srgbClr val="09243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76656" y="1837944"/>
            <a:ext cx="73152" cy="73152"/>
          </a:xfrm>
          <a:prstGeom prst="ellipse">
            <a:avLst/>
          </a:prstGeom>
          <a:solidFill>
            <a:srgbClr val="E76666"/>
          </a:solidFill>
          <a:ln w="12700">
            <a:solidFill>
              <a:srgbClr val="E76666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59536" y="1837944"/>
            <a:ext cx="73152" cy="73152"/>
          </a:xfrm>
          <a:prstGeom prst="ellipse">
            <a:avLst/>
          </a:prstGeom>
          <a:solidFill>
            <a:srgbClr val="E3B441"/>
          </a:solidFill>
          <a:ln w="12700">
            <a:solidFill>
              <a:srgbClr val="E3B44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42416" y="1837944"/>
            <a:ext cx="73152" cy="73152"/>
          </a:xfrm>
          <a:prstGeom prst="ellipse">
            <a:avLst/>
          </a:prstGeom>
          <a:solidFill>
            <a:srgbClr val="3DAA72"/>
          </a:solidFill>
          <a:ln w="12700">
            <a:solidFill>
              <a:srgbClr val="3DAA72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216152" y="1828800"/>
            <a:ext cx="64922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dirty="0">
                <a:solidFill>
                  <a:srgbClr val="FFFFFF"/>
                </a:solidFill>
              </a:rPr>
              <a:t>VI Connect — Member page</a:t>
            </a:r>
            <a:endParaRPr lang="en-US" sz="650" dirty="0"/>
          </a:p>
        </p:txBody>
      </p:sp>
      <p:sp>
        <p:nvSpPr>
          <p:cNvPr id="11" name="Shape 9"/>
          <p:cNvSpPr/>
          <p:nvPr/>
        </p:nvSpPr>
        <p:spPr>
          <a:xfrm>
            <a:off x="530352" y="2066544"/>
            <a:ext cx="1490472" cy="4041648"/>
          </a:xfrm>
          <a:prstGeom prst="rect">
            <a:avLst/>
          </a:prstGeom>
          <a:solidFill>
            <a:srgbClr val="102F46"/>
          </a:solidFill>
          <a:ln w="12700">
            <a:solidFill>
              <a:srgbClr val="102F4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21792" y="2313432"/>
            <a:ext cx="1307592" cy="228600"/>
          </a:xfrm>
          <a:prstGeom prst="roundRect">
            <a:avLst>
              <a:gd name="adj" fmla="val 16000"/>
            </a:avLst>
          </a:prstGeom>
          <a:solidFill>
            <a:srgbClr val="1E526D"/>
          </a:solidFill>
          <a:ln w="12700">
            <a:solidFill>
              <a:srgbClr val="1E526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13232" y="2377440"/>
            <a:ext cx="117043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b="1" dirty="0">
                <a:solidFill>
                  <a:srgbClr val="FFFFFF"/>
                </a:solidFill>
              </a:rPr>
              <a:t>DIRECTORY</a:t>
            </a:r>
            <a:endParaRPr lang="en-US" sz="530" dirty="0"/>
          </a:p>
        </p:txBody>
      </p:sp>
      <p:sp>
        <p:nvSpPr>
          <p:cNvPr id="14" name="Text 12"/>
          <p:cNvSpPr/>
          <p:nvPr/>
        </p:nvSpPr>
        <p:spPr>
          <a:xfrm>
            <a:off x="713232" y="2697480"/>
            <a:ext cx="117043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dirty="0">
                <a:solidFill>
                  <a:srgbClr val="A9BECA"/>
                </a:solidFill>
              </a:rPr>
              <a:t>MOMENTS</a:t>
            </a:r>
            <a:endParaRPr lang="en-US" sz="530" dirty="0"/>
          </a:p>
        </p:txBody>
      </p:sp>
      <p:sp>
        <p:nvSpPr>
          <p:cNvPr id="15" name="Text 13"/>
          <p:cNvSpPr/>
          <p:nvPr/>
        </p:nvSpPr>
        <p:spPr>
          <a:xfrm>
            <a:off x="713232" y="3017520"/>
            <a:ext cx="117043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dirty="0">
                <a:solidFill>
                  <a:srgbClr val="A9BECA"/>
                </a:solidFill>
              </a:rPr>
              <a:t>NEWS</a:t>
            </a:r>
            <a:endParaRPr lang="en-US" sz="530" dirty="0"/>
          </a:p>
        </p:txBody>
      </p:sp>
      <p:sp>
        <p:nvSpPr>
          <p:cNvPr id="16" name="Text 14"/>
          <p:cNvSpPr/>
          <p:nvPr/>
        </p:nvSpPr>
        <p:spPr>
          <a:xfrm>
            <a:off x="713232" y="3337560"/>
            <a:ext cx="117043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dirty="0">
                <a:solidFill>
                  <a:srgbClr val="A9BECA"/>
                </a:solidFill>
              </a:rPr>
              <a:t>FUND RAISING</a:t>
            </a:r>
            <a:endParaRPr lang="en-US" sz="530" dirty="0"/>
          </a:p>
        </p:txBody>
      </p:sp>
      <p:sp>
        <p:nvSpPr>
          <p:cNvPr id="17" name="Text 15"/>
          <p:cNvSpPr/>
          <p:nvPr/>
        </p:nvSpPr>
        <p:spPr>
          <a:xfrm>
            <a:off x="713232" y="3657600"/>
            <a:ext cx="117043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dirty="0">
                <a:solidFill>
                  <a:srgbClr val="A9BECA"/>
                </a:solidFill>
              </a:rPr>
              <a:t>MARKETPLACE</a:t>
            </a:r>
            <a:endParaRPr lang="en-US" sz="530" dirty="0"/>
          </a:p>
        </p:txBody>
      </p:sp>
      <p:sp>
        <p:nvSpPr>
          <p:cNvPr id="18" name="Text 16"/>
          <p:cNvSpPr/>
          <p:nvPr/>
        </p:nvSpPr>
        <p:spPr>
          <a:xfrm>
            <a:off x="713232" y="3977640"/>
            <a:ext cx="117043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dirty="0">
                <a:solidFill>
                  <a:srgbClr val="A9BECA"/>
                </a:solidFill>
              </a:rPr>
              <a:t>LEARNING</a:t>
            </a:r>
            <a:endParaRPr lang="en-US" sz="530" dirty="0"/>
          </a:p>
        </p:txBody>
      </p:sp>
      <p:sp>
        <p:nvSpPr>
          <p:cNvPr id="19" name="Text 17"/>
          <p:cNvSpPr/>
          <p:nvPr/>
        </p:nvSpPr>
        <p:spPr>
          <a:xfrm>
            <a:off x="2221992" y="22860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D3243"/>
                </a:solidFill>
              </a:rPr>
              <a:t>Member directory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4965192" y="2286000"/>
            <a:ext cx="2194560" cy="320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120640" y="2395728"/>
            <a:ext cx="182880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50" dirty="0">
                <a:solidFill>
                  <a:srgbClr val="80909C"/>
                </a:solidFill>
              </a:rPr>
              <a:t>Search name, company, city…</a:t>
            </a:r>
            <a:endParaRPr lang="en-US" sz="550" dirty="0"/>
          </a:p>
        </p:txBody>
      </p:sp>
      <p:sp>
        <p:nvSpPr>
          <p:cNvPr id="22" name="Shape 20"/>
          <p:cNvSpPr/>
          <p:nvPr/>
        </p:nvSpPr>
        <p:spPr>
          <a:xfrm>
            <a:off x="2221992" y="2880360"/>
            <a:ext cx="384048" cy="384048"/>
          </a:xfrm>
          <a:prstGeom prst="ellipse">
            <a:avLst/>
          </a:prstGeom>
          <a:solidFill>
            <a:srgbClr val="E5F5EF"/>
          </a:solidFill>
          <a:ln w="12700">
            <a:solidFill>
              <a:srgbClr val="DCE5E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2752344" y="2916936"/>
            <a:ext cx="16459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1D3243"/>
                </a:solidFill>
              </a:rPr>
              <a:t>Amina Victorian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2752344" y="3099816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50" dirty="0">
                <a:solidFill>
                  <a:srgbClr val="80909C"/>
                </a:solidFill>
              </a:rPr>
              <a:t>Class of 2005 · Kuala Lumpur</a:t>
            </a:r>
            <a:endParaRPr lang="en-US" sz="550" dirty="0"/>
          </a:p>
        </p:txBody>
      </p:sp>
      <p:sp>
        <p:nvSpPr>
          <p:cNvPr id="25" name="Shape 23"/>
          <p:cNvSpPr/>
          <p:nvPr/>
        </p:nvSpPr>
        <p:spPr>
          <a:xfrm>
            <a:off x="2221992" y="3392424"/>
            <a:ext cx="5349240" cy="0"/>
          </a:xfrm>
          <a:prstGeom prst="line">
            <a:avLst/>
          </a:prstGeom>
          <a:noFill/>
          <a:ln w="12700">
            <a:solidFill>
              <a:srgbClr val="DCE5E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221992" y="3538728"/>
            <a:ext cx="384048" cy="384048"/>
          </a:xfrm>
          <a:prstGeom prst="ellipse">
            <a:avLst/>
          </a:prstGeom>
          <a:solidFill>
            <a:srgbClr val="E5F5F8"/>
          </a:solidFill>
          <a:ln w="12700">
            <a:solidFill>
              <a:srgbClr val="DCE5E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2752344" y="3575304"/>
            <a:ext cx="16459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1D3243"/>
                </a:solidFill>
              </a:rPr>
              <a:t>Daniel Lee</a:t>
            </a:r>
            <a:endParaRPr lang="en-US" sz="750" dirty="0"/>
          </a:p>
        </p:txBody>
      </p:sp>
      <p:sp>
        <p:nvSpPr>
          <p:cNvPr id="28" name="Text 26"/>
          <p:cNvSpPr/>
          <p:nvPr/>
        </p:nvSpPr>
        <p:spPr>
          <a:xfrm>
            <a:off x="2752344" y="3758184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50" dirty="0">
                <a:solidFill>
                  <a:srgbClr val="80909C"/>
                </a:solidFill>
              </a:rPr>
              <a:t>Class of 2008 · Kuala Lumpur</a:t>
            </a:r>
            <a:endParaRPr lang="en-US" sz="550" dirty="0"/>
          </a:p>
        </p:txBody>
      </p:sp>
      <p:sp>
        <p:nvSpPr>
          <p:cNvPr id="29" name="Shape 27"/>
          <p:cNvSpPr/>
          <p:nvPr/>
        </p:nvSpPr>
        <p:spPr>
          <a:xfrm>
            <a:off x="2221992" y="4050792"/>
            <a:ext cx="5349240" cy="0"/>
          </a:xfrm>
          <a:prstGeom prst="line">
            <a:avLst/>
          </a:prstGeom>
          <a:noFill/>
          <a:ln w="12700">
            <a:solidFill>
              <a:srgbClr val="DCE5EA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2221992" y="4197096"/>
            <a:ext cx="384048" cy="384048"/>
          </a:xfrm>
          <a:prstGeom prst="ellipse">
            <a:avLst/>
          </a:prstGeom>
          <a:solidFill>
            <a:srgbClr val="E5F5EF"/>
          </a:solidFill>
          <a:ln w="12700">
            <a:solidFill>
              <a:srgbClr val="DCE5EA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2752344" y="4233672"/>
            <a:ext cx="16459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1D3243"/>
                </a:solidFill>
              </a:rPr>
              <a:t>Mei Ling Tan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2752344" y="4416552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50" dirty="0">
                <a:solidFill>
                  <a:srgbClr val="80909C"/>
                </a:solidFill>
              </a:rPr>
              <a:t>Class of 2011 · Kuala Lumpur</a:t>
            </a:r>
            <a:endParaRPr lang="en-US" sz="550" dirty="0"/>
          </a:p>
        </p:txBody>
      </p:sp>
      <p:sp>
        <p:nvSpPr>
          <p:cNvPr id="33" name="Shape 31"/>
          <p:cNvSpPr/>
          <p:nvPr/>
        </p:nvSpPr>
        <p:spPr>
          <a:xfrm>
            <a:off x="2221992" y="4709160"/>
            <a:ext cx="5349240" cy="0"/>
          </a:xfrm>
          <a:prstGeom prst="line">
            <a:avLst/>
          </a:prstGeom>
          <a:noFill/>
          <a:ln w="12700">
            <a:solidFill>
              <a:srgbClr val="DCE5EA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221992" y="4855464"/>
            <a:ext cx="384048" cy="384048"/>
          </a:xfrm>
          <a:prstGeom prst="ellipse">
            <a:avLst/>
          </a:prstGeom>
          <a:solidFill>
            <a:srgbClr val="E5F5F8"/>
          </a:solidFill>
          <a:ln w="12700">
            <a:solidFill>
              <a:srgbClr val="DCE5EA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52344" y="4892040"/>
            <a:ext cx="16459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b="1" dirty="0">
                <a:solidFill>
                  <a:srgbClr val="1D3243"/>
                </a:solidFill>
              </a:rPr>
              <a:t>Arjun Kumar</a:t>
            </a:r>
            <a:endParaRPr lang="en-US" sz="750" dirty="0"/>
          </a:p>
        </p:txBody>
      </p:sp>
      <p:sp>
        <p:nvSpPr>
          <p:cNvPr id="36" name="Text 34"/>
          <p:cNvSpPr/>
          <p:nvPr/>
        </p:nvSpPr>
        <p:spPr>
          <a:xfrm>
            <a:off x="2752344" y="5074920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50" dirty="0">
                <a:solidFill>
                  <a:srgbClr val="80909C"/>
                </a:solidFill>
              </a:rPr>
              <a:t>Class of 2014 · Kuala Lumpur</a:t>
            </a:r>
            <a:endParaRPr lang="en-US" sz="550" dirty="0"/>
          </a:p>
        </p:txBody>
      </p:sp>
      <p:sp>
        <p:nvSpPr>
          <p:cNvPr id="37" name="Shape 35"/>
          <p:cNvSpPr/>
          <p:nvPr/>
        </p:nvSpPr>
        <p:spPr>
          <a:xfrm>
            <a:off x="2221992" y="5367528"/>
            <a:ext cx="5349240" cy="0"/>
          </a:xfrm>
          <a:prstGeom prst="line">
            <a:avLst/>
          </a:prstGeom>
          <a:noFill/>
          <a:ln w="12700">
            <a:solidFill>
              <a:srgbClr val="DCE5EA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6830568" y="5760720"/>
            <a:ext cx="960120" cy="256032"/>
          </a:xfrm>
          <a:prstGeom prst="roundRect">
            <a:avLst>
              <a:gd name="adj" fmla="val 42857"/>
            </a:avLst>
          </a:prstGeom>
          <a:solidFill>
            <a:srgbClr val="F0EBFA"/>
          </a:solidFill>
          <a:ln w="12700">
            <a:solidFill>
              <a:srgbClr val="F0EBFA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894576" y="5829300"/>
            <a:ext cx="83210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7656B5"/>
                </a:solidFill>
              </a:rPr>
              <a:t>SAMPLE DESIGN</a:t>
            </a:r>
            <a:endParaRPr lang="en-US" sz="700" dirty="0"/>
          </a:p>
        </p:txBody>
      </p:sp>
      <p:sp>
        <p:nvSpPr>
          <p:cNvPr id="40" name="Shape 38"/>
          <p:cNvSpPr/>
          <p:nvPr/>
        </p:nvSpPr>
        <p:spPr>
          <a:xfrm>
            <a:off x="8302752" y="1737360"/>
            <a:ext cx="3264408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  <a:effectLst>
            <a:outerShdw sx="100000" sy="100000" kx="0" ky="0" algn="bl" rotWithShape="0" blurRad="19050" dist="50800" dir="2700000">
              <a:srgbClr val="AAB7C0">
                <a:alpha val="13000"/>
              </a:srgbClr>
            </a:outerShdw>
          </a:effectLst>
        </p:spPr>
      </p:sp>
      <p:sp>
        <p:nvSpPr>
          <p:cNvPr id="41" name="Shape 39"/>
          <p:cNvSpPr/>
          <p:nvPr/>
        </p:nvSpPr>
        <p:spPr>
          <a:xfrm>
            <a:off x="8302752" y="1737360"/>
            <a:ext cx="73152" cy="1143000"/>
          </a:xfrm>
          <a:prstGeom prst="rect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8485632" y="1892808"/>
            <a:ext cx="2898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D3243"/>
                </a:solidFill>
              </a:rPr>
              <a:t>Profile</a:t>
            </a:r>
            <a:endParaRPr lang="en-US" sz="1200" dirty="0"/>
          </a:p>
        </p:txBody>
      </p:sp>
      <p:sp>
        <p:nvSpPr>
          <p:cNvPr id="43" name="Text 41"/>
          <p:cNvSpPr/>
          <p:nvPr/>
        </p:nvSpPr>
        <p:spPr>
          <a:xfrm>
            <a:off x="8485632" y="2249424"/>
            <a:ext cx="2898648" cy="4846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536A7B"/>
                </a:solidFill>
              </a:rPr>
              <a:t>Photo, biography, career and privacy controls</a:t>
            </a:r>
            <a:endParaRPr lang="en-US" sz="850" dirty="0"/>
          </a:p>
        </p:txBody>
      </p:sp>
      <p:sp>
        <p:nvSpPr>
          <p:cNvPr id="44" name="Shape 42"/>
          <p:cNvSpPr/>
          <p:nvPr/>
        </p:nvSpPr>
        <p:spPr>
          <a:xfrm>
            <a:off x="8302752" y="3063240"/>
            <a:ext cx="3264408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  <a:effectLst>
            <a:outerShdw sx="100000" sy="100000" kx="0" ky="0" algn="bl" rotWithShape="0" blurRad="19050" dist="50800" dir="2700000">
              <a:srgbClr val="AAB7C0">
                <a:alpha val="13000"/>
              </a:srgbClr>
            </a:outerShdw>
          </a:effectLst>
        </p:spPr>
      </p:sp>
      <p:sp>
        <p:nvSpPr>
          <p:cNvPr id="45" name="Shape 43"/>
          <p:cNvSpPr/>
          <p:nvPr/>
        </p:nvSpPr>
        <p:spPr>
          <a:xfrm>
            <a:off x="8302752" y="3063240"/>
            <a:ext cx="73152" cy="1143000"/>
          </a:xfrm>
          <a:prstGeom prst="rect">
            <a:avLst/>
          </a:prstGeom>
          <a:solidFill>
            <a:srgbClr val="0D8A63"/>
          </a:solidFill>
          <a:ln w="12700">
            <a:solidFill>
              <a:srgbClr val="0D8A63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8485632" y="3218688"/>
            <a:ext cx="2898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D3243"/>
                </a:solidFill>
              </a:rPr>
              <a:t>Directory</a:t>
            </a:r>
            <a:endParaRPr lang="en-US" sz="1200" dirty="0"/>
          </a:p>
        </p:txBody>
      </p:sp>
      <p:sp>
        <p:nvSpPr>
          <p:cNvPr id="47" name="Text 45"/>
          <p:cNvSpPr/>
          <p:nvPr/>
        </p:nvSpPr>
        <p:spPr>
          <a:xfrm>
            <a:off x="8485632" y="3575304"/>
            <a:ext cx="2898648" cy="4846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536A7B"/>
                </a:solidFill>
              </a:rPr>
              <a:t>Search by name, class year, industry and location</a:t>
            </a:r>
            <a:endParaRPr lang="en-US" sz="850" dirty="0"/>
          </a:p>
        </p:txBody>
      </p:sp>
      <p:sp>
        <p:nvSpPr>
          <p:cNvPr id="48" name="Shape 46"/>
          <p:cNvSpPr/>
          <p:nvPr/>
        </p:nvSpPr>
        <p:spPr>
          <a:xfrm>
            <a:off x="8302752" y="4389120"/>
            <a:ext cx="3264408" cy="1143000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  <a:effectLst>
            <a:outerShdw sx="100000" sy="100000" kx="0" ky="0" algn="bl" rotWithShape="0" blurRad="19050" dist="50800" dir="2700000">
              <a:srgbClr val="AAB7C0">
                <a:alpha val="13000"/>
              </a:srgbClr>
            </a:outerShdw>
          </a:effectLst>
        </p:spPr>
      </p:sp>
      <p:sp>
        <p:nvSpPr>
          <p:cNvPr id="49" name="Shape 47"/>
          <p:cNvSpPr/>
          <p:nvPr/>
        </p:nvSpPr>
        <p:spPr>
          <a:xfrm>
            <a:off x="8302752" y="4389120"/>
            <a:ext cx="73152" cy="1143000"/>
          </a:xfrm>
          <a:prstGeom prst="rect">
            <a:avLst/>
          </a:prstGeom>
          <a:solidFill>
            <a:srgbClr val="7656B5"/>
          </a:solidFill>
          <a:ln w="12700">
            <a:solidFill>
              <a:srgbClr val="7656B5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8485632" y="4544568"/>
            <a:ext cx="28986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D3243"/>
                </a:solidFill>
              </a:rPr>
              <a:t>Moments</a:t>
            </a:r>
            <a:endParaRPr lang="en-US" sz="1200" dirty="0"/>
          </a:p>
        </p:txBody>
      </p:sp>
      <p:sp>
        <p:nvSpPr>
          <p:cNvPr id="51" name="Text 49"/>
          <p:cNvSpPr/>
          <p:nvPr/>
        </p:nvSpPr>
        <p:spPr>
          <a:xfrm>
            <a:off x="8485632" y="4901184"/>
            <a:ext cx="2898648" cy="4846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850" dirty="0">
                <a:solidFill>
                  <a:srgbClr val="536A7B"/>
                </a:solidFill>
              </a:rPr>
              <a:t>Picture and video posts with likes and loves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68328" y="6510528"/>
            <a:ext cx="16459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00">
                <a:solidFill>
                  <a:srgbClr val="60738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84048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60" kern="0" dirty="0">
                <a:solidFill>
                  <a:srgbClr val="0A8EAB"/>
                </a:solidFill>
              </a:rPr>
              <a:t>CONTENT PUBLISHING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30352" y="658368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D3243"/>
                </a:solidFill>
              </a:rPr>
              <a:t>A governed newsroom from draft to member response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30352" y="1216152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Writing and publishing permissions can remain separate for better editorial control.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30352" y="1755648"/>
            <a:ext cx="2574036" cy="768096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5240">
            <a:solidFill>
              <a:srgbClr val="0A8EA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883664"/>
            <a:ext cx="274320" cy="274320"/>
          </a:xfrm>
          <a:prstGeom prst="ellipse">
            <a:avLst/>
          </a:prstGeom>
          <a:solidFill>
            <a:srgbClr val="0A8EA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1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987552" y="1892808"/>
            <a:ext cx="20071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dirty="0">
                <a:solidFill>
                  <a:srgbClr val="1D3243"/>
                </a:solidFill>
              </a:rPr>
              <a:t>Writer drafts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3360420" y="1755648"/>
            <a:ext cx="2574036" cy="768096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5240">
            <a:solidFill>
              <a:srgbClr val="7656B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0148" y="1883664"/>
            <a:ext cx="274320" cy="274320"/>
          </a:xfrm>
          <a:prstGeom prst="ellipse">
            <a:avLst/>
          </a:prstGeom>
          <a:solidFill>
            <a:srgbClr val="7656B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2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3817620" y="1892808"/>
            <a:ext cx="20071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dirty="0">
                <a:solidFill>
                  <a:srgbClr val="1D3243"/>
                </a:solidFill>
              </a:rPr>
              <a:t>Submit for approval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6190488" y="1755648"/>
            <a:ext cx="2574036" cy="768096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5240">
            <a:solidFill>
              <a:srgbClr val="E4BD31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00216" y="1883664"/>
            <a:ext cx="274320" cy="274320"/>
          </a:xfrm>
          <a:prstGeom prst="ellipse">
            <a:avLst/>
          </a:prstGeom>
          <a:solidFill>
            <a:srgbClr val="E4BD3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3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647688" y="1892808"/>
            <a:ext cx="20071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dirty="0">
                <a:solidFill>
                  <a:srgbClr val="1D3243"/>
                </a:solidFill>
              </a:rPr>
              <a:t>Editor reviews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9020556" y="1755648"/>
            <a:ext cx="2574036" cy="768096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5240">
            <a:solidFill>
              <a:srgbClr val="0D8A6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30284" y="1883664"/>
            <a:ext cx="274320" cy="274320"/>
          </a:xfrm>
          <a:prstGeom prst="ellipse">
            <a:avLst/>
          </a:prstGeom>
          <a:solidFill>
            <a:srgbClr val="0D8A6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4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9477756" y="1892808"/>
            <a:ext cx="20071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dirty="0">
                <a:solidFill>
                  <a:srgbClr val="1D3243"/>
                </a:solidFill>
              </a:rPr>
              <a:t>Publish to members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530352" y="2834640"/>
            <a:ext cx="3383280" cy="2423160"/>
          </a:xfrm>
          <a:prstGeom prst="roundRect">
            <a:avLst>
              <a:gd name="adj" fmla="val 3019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  <a:effectLst>
            <a:outerShdw sx="100000" sy="100000" kx="0" ky="0" algn="bl" rotWithShape="0" blurRad="19050" dist="50800" dir="2700000">
              <a:srgbClr val="AAB7C0">
                <a:alpha val="13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530352" y="2834640"/>
            <a:ext cx="73152" cy="2423160"/>
          </a:xfrm>
          <a:prstGeom prst="rect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13232" y="2990088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D3243"/>
                </a:solidFill>
              </a:rPr>
              <a:t>Create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13232" y="3346704"/>
            <a:ext cx="3017520" cy="1764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536A7B"/>
                </a:solidFill>
              </a:rPr>
              <a:t>Rich-text editor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36A7B"/>
                </a:solidFill>
              </a:rPr>
              <a:t>Uploaded and stock imagery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36A7B"/>
                </a:solidFill>
              </a:rPr>
              <a:t>Embedded media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36A7B"/>
                </a:solidFill>
              </a:rPr>
              <a:t>Categories, excerpts and hero treatments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4407408" y="2834640"/>
            <a:ext cx="3383280" cy="2423160"/>
          </a:xfrm>
          <a:prstGeom prst="roundRect">
            <a:avLst>
              <a:gd name="adj" fmla="val 3019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  <a:effectLst>
            <a:outerShdw sx="100000" sy="100000" kx="0" ky="0" algn="bl" rotWithShape="0" blurRad="19050" dist="50800" dir="2700000">
              <a:srgbClr val="AAB7C0">
                <a:alpha val="13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4407408" y="2834640"/>
            <a:ext cx="73152" cy="2423160"/>
          </a:xfrm>
          <a:prstGeom prst="rect">
            <a:avLst/>
          </a:prstGeom>
          <a:solidFill>
            <a:srgbClr val="E4BD31"/>
          </a:solidFill>
          <a:ln w="12700">
            <a:solidFill>
              <a:srgbClr val="E4BD31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90288" y="2990088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D3243"/>
                </a:solidFill>
              </a:rPr>
              <a:t>Govern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590288" y="3346704"/>
            <a:ext cx="3017520" cy="1764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536A7B"/>
                </a:solidFill>
              </a:rPr>
              <a:t>Draft and review states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36A7B"/>
                </a:solidFill>
              </a:rPr>
              <a:t>Return with notes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36A7B"/>
                </a:solidFill>
              </a:rPr>
              <a:t>Publish or take down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36A7B"/>
                </a:solidFill>
              </a:rPr>
              <a:t>Timestamped content history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8284464" y="2834640"/>
            <a:ext cx="3383280" cy="2423160"/>
          </a:xfrm>
          <a:prstGeom prst="roundRect">
            <a:avLst>
              <a:gd name="adj" fmla="val 3019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  <a:effectLst>
            <a:outerShdw sx="100000" sy="100000" kx="0" ky="0" algn="bl" rotWithShape="0" blurRad="19050" dist="50800" dir="2700000">
              <a:srgbClr val="AAB7C0">
                <a:alpha val="13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8284464" y="2834640"/>
            <a:ext cx="73152" cy="2423160"/>
          </a:xfrm>
          <a:prstGeom prst="rect">
            <a:avLst/>
          </a:prstGeom>
          <a:solidFill>
            <a:srgbClr val="0D8A63"/>
          </a:solidFill>
          <a:ln w="12700">
            <a:solidFill>
              <a:srgbClr val="0D8A63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467344" y="2990088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D3243"/>
                </a:solidFill>
              </a:rPr>
              <a:t>Learn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8467344" y="3346704"/>
            <a:ext cx="3017520" cy="1764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536A7B"/>
                </a:solidFill>
              </a:rPr>
              <a:t>Readers and views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36A7B"/>
                </a:solidFill>
              </a:rPr>
              <a:t>Like and love counts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36A7B"/>
                </a:solidFill>
              </a:rPr>
              <a:t>Five-star ratings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36A7B"/>
                </a:solidFill>
              </a:rPr>
              <a:t>Member-facing News feed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68328" y="6510528"/>
            <a:ext cx="16459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00">
                <a:solidFill>
                  <a:srgbClr val="60738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84048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60" kern="0" dirty="0">
                <a:solidFill>
                  <a:srgbClr val="0A8EAB"/>
                </a:solidFill>
              </a:rPr>
              <a:t>FUND RAISING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30352" y="658368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D3243"/>
                </a:solidFill>
              </a:rPr>
              <a:t>Turn appeals into measurable, reconciled outcomes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30352" y="1216152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Members pledge visibly; authorised staff reconcile actual receipts and communicate with donors.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30352" y="1737360"/>
            <a:ext cx="6995160" cy="4315968"/>
          </a:xfrm>
          <a:prstGeom prst="roundRect">
            <a:avLst>
              <a:gd name="adj" fmla="val 1695"/>
            </a:avLst>
          </a:prstGeom>
          <a:solidFill>
            <a:srgbClr val="FFFFFF"/>
          </a:solidFill>
          <a:ln w="15240">
            <a:solidFill>
              <a:srgbClr val="C8D5DC"/>
            </a:solidFill>
            <a:prstDash val="solid"/>
          </a:ln>
          <a:effectLst>
            <a:outerShdw sx="100000" sy="100000" kx="0" ky="0" algn="bl" rotWithShape="0" blurRad="25400" dist="50800" dir="2700000">
              <a:srgbClr val="8999A4">
                <a:alpha val="2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30352" y="1737360"/>
            <a:ext cx="6995160" cy="347472"/>
          </a:xfrm>
          <a:prstGeom prst="rect">
            <a:avLst/>
          </a:prstGeom>
          <a:solidFill>
            <a:srgbClr val="09243A"/>
          </a:solidFill>
          <a:ln w="12700">
            <a:solidFill>
              <a:srgbClr val="09243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76656" y="1856232"/>
            <a:ext cx="73152" cy="73152"/>
          </a:xfrm>
          <a:prstGeom prst="ellipse">
            <a:avLst/>
          </a:prstGeom>
          <a:solidFill>
            <a:srgbClr val="E76666"/>
          </a:solidFill>
          <a:ln w="12700">
            <a:solidFill>
              <a:srgbClr val="E76666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59536" y="1856232"/>
            <a:ext cx="73152" cy="73152"/>
          </a:xfrm>
          <a:prstGeom prst="ellipse">
            <a:avLst/>
          </a:prstGeom>
          <a:solidFill>
            <a:srgbClr val="E3B441"/>
          </a:solidFill>
          <a:ln w="12700">
            <a:solidFill>
              <a:srgbClr val="E3B44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42416" y="1856232"/>
            <a:ext cx="73152" cy="73152"/>
          </a:xfrm>
          <a:prstGeom prst="ellipse">
            <a:avLst/>
          </a:prstGeom>
          <a:solidFill>
            <a:srgbClr val="3DAA72"/>
          </a:solidFill>
          <a:ln w="12700">
            <a:solidFill>
              <a:srgbClr val="3DAA72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216152" y="1847088"/>
            <a:ext cx="60350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dirty="0">
                <a:solidFill>
                  <a:srgbClr val="FFFFFF"/>
                </a:solidFill>
              </a:rPr>
              <a:t>VI Connect — Fund raising report</a:t>
            </a:r>
            <a:endParaRPr lang="en-US" sz="650" dirty="0"/>
          </a:p>
        </p:txBody>
      </p:sp>
      <p:sp>
        <p:nvSpPr>
          <p:cNvPr id="11" name="Shape 9"/>
          <p:cNvSpPr/>
          <p:nvPr/>
        </p:nvSpPr>
        <p:spPr>
          <a:xfrm>
            <a:off x="530352" y="2084832"/>
            <a:ext cx="1399032" cy="3968496"/>
          </a:xfrm>
          <a:prstGeom prst="rect">
            <a:avLst/>
          </a:prstGeom>
          <a:solidFill>
            <a:srgbClr val="102F46"/>
          </a:solidFill>
          <a:ln w="12700">
            <a:solidFill>
              <a:srgbClr val="102F4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21792" y="2331720"/>
            <a:ext cx="1216152" cy="228600"/>
          </a:xfrm>
          <a:prstGeom prst="roundRect">
            <a:avLst>
              <a:gd name="adj" fmla="val 16000"/>
            </a:avLst>
          </a:prstGeom>
          <a:solidFill>
            <a:srgbClr val="1E526D"/>
          </a:solidFill>
          <a:ln w="12700">
            <a:solidFill>
              <a:srgbClr val="1E526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13232" y="2395728"/>
            <a:ext cx="107899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b="1" dirty="0">
                <a:solidFill>
                  <a:srgbClr val="FFFFFF"/>
                </a:solidFill>
              </a:rPr>
              <a:t>REPORT</a:t>
            </a:r>
            <a:endParaRPr lang="en-US" sz="530" dirty="0"/>
          </a:p>
        </p:txBody>
      </p:sp>
      <p:sp>
        <p:nvSpPr>
          <p:cNvPr id="14" name="Text 12"/>
          <p:cNvSpPr/>
          <p:nvPr/>
        </p:nvSpPr>
        <p:spPr>
          <a:xfrm>
            <a:off x="713232" y="2715768"/>
            <a:ext cx="107899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dirty="0">
                <a:solidFill>
                  <a:srgbClr val="A9BECA"/>
                </a:solidFill>
              </a:rPr>
              <a:t>APPEALS</a:t>
            </a:r>
            <a:endParaRPr lang="en-US" sz="530" dirty="0"/>
          </a:p>
        </p:txBody>
      </p:sp>
      <p:sp>
        <p:nvSpPr>
          <p:cNvPr id="15" name="Text 13"/>
          <p:cNvSpPr/>
          <p:nvPr/>
        </p:nvSpPr>
        <p:spPr>
          <a:xfrm>
            <a:off x="713232" y="3035808"/>
            <a:ext cx="107899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dirty="0">
                <a:solidFill>
                  <a:srgbClr val="A9BECA"/>
                </a:solidFill>
              </a:rPr>
              <a:t>PLEDGES</a:t>
            </a:r>
            <a:endParaRPr lang="en-US" sz="530" dirty="0"/>
          </a:p>
        </p:txBody>
      </p:sp>
      <p:sp>
        <p:nvSpPr>
          <p:cNvPr id="16" name="Text 14"/>
          <p:cNvSpPr/>
          <p:nvPr/>
        </p:nvSpPr>
        <p:spPr>
          <a:xfrm>
            <a:off x="713232" y="3355848"/>
            <a:ext cx="1078992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dirty="0">
                <a:solidFill>
                  <a:srgbClr val="A9BECA"/>
                </a:solidFill>
              </a:rPr>
              <a:t>REMARKS</a:t>
            </a:r>
            <a:endParaRPr lang="en-US" sz="530" dirty="0"/>
          </a:p>
        </p:txBody>
      </p:sp>
      <p:sp>
        <p:nvSpPr>
          <p:cNvPr id="17" name="Shape 15"/>
          <p:cNvSpPr/>
          <p:nvPr/>
        </p:nvSpPr>
        <p:spPr>
          <a:xfrm>
            <a:off x="2130552" y="2304288"/>
            <a:ext cx="117729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313432" y="2459736"/>
            <a:ext cx="81153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b="1" dirty="0">
                <a:solidFill>
                  <a:srgbClr val="1D3243"/>
                </a:solidFill>
              </a:rPr>
              <a:t>Q1 RM 24k</a:t>
            </a:r>
            <a:endParaRPr lang="en-US" sz="720" dirty="0"/>
          </a:p>
        </p:txBody>
      </p:sp>
      <p:sp>
        <p:nvSpPr>
          <p:cNvPr id="19" name="Text 17"/>
          <p:cNvSpPr/>
          <p:nvPr/>
        </p:nvSpPr>
        <p:spPr>
          <a:xfrm>
            <a:off x="2313432" y="2816352"/>
            <a:ext cx="811530" cy="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550" dirty="0">
                <a:solidFill>
                  <a:srgbClr val="536A7B"/>
                </a:solidFill>
              </a:rPr>
              <a:t>18 contributors</a:t>
            </a:r>
            <a:endParaRPr lang="en-US" sz="550" dirty="0"/>
          </a:p>
        </p:txBody>
      </p:sp>
      <p:sp>
        <p:nvSpPr>
          <p:cNvPr id="20" name="Shape 18"/>
          <p:cNvSpPr/>
          <p:nvPr/>
        </p:nvSpPr>
        <p:spPr>
          <a:xfrm>
            <a:off x="3364992" y="2304288"/>
            <a:ext cx="117729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47872" y="2459736"/>
            <a:ext cx="81153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b="1" dirty="0">
                <a:solidFill>
                  <a:srgbClr val="1D3243"/>
                </a:solidFill>
              </a:rPr>
              <a:t>Q2 RM 31k</a:t>
            </a:r>
            <a:endParaRPr lang="en-US" sz="720" dirty="0"/>
          </a:p>
        </p:txBody>
      </p:sp>
      <p:sp>
        <p:nvSpPr>
          <p:cNvPr id="22" name="Text 20"/>
          <p:cNvSpPr/>
          <p:nvPr/>
        </p:nvSpPr>
        <p:spPr>
          <a:xfrm>
            <a:off x="3547872" y="2816352"/>
            <a:ext cx="811530" cy="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550" dirty="0">
                <a:solidFill>
                  <a:srgbClr val="536A7B"/>
                </a:solidFill>
              </a:rPr>
              <a:t>24 contributors</a:t>
            </a:r>
            <a:endParaRPr lang="en-US" sz="550" dirty="0"/>
          </a:p>
        </p:txBody>
      </p:sp>
      <p:sp>
        <p:nvSpPr>
          <p:cNvPr id="23" name="Shape 21"/>
          <p:cNvSpPr/>
          <p:nvPr/>
        </p:nvSpPr>
        <p:spPr>
          <a:xfrm>
            <a:off x="4599432" y="2304288"/>
            <a:ext cx="117729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782312" y="2459736"/>
            <a:ext cx="81153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b="1" dirty="0">
                <a:solidFill>
                  <a:srgbClr val="1D3243"/>
                </a:solidFill>
              </a:rPr>
              <a:t>Q3 RM 18k</a:t>
            </a:r>
            <a:endParaRPr lang="en-US" sz="720" dirty="0"/>
          </a:p>
        </p:txBody>
      </p:sp>
      <p:sp>
        <p:nvSpPr>
          <p:cNvPr id="25" name="Text 23"/>
          <p:cNvSpPr/>
          <p:nvPr/>
        </p:nvSpPr>
        <p:spPr>
          <a:xfrm>
            <a:off x="4782312" y="2816352"/>
            <a:ext cx="811530" cy="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550" dirty="0">
                <a:solidFill>
                  <a:srgbClr val="536A7B"/>
                </a:solidFill>
              </a:rPr>
              <a:t>13 contributors</a:t>
            </a:r>
            <a:endParaRPr lang="en-US" sz="550" dirty="0"/>
          </a:p>
        </p:txBody>
      </p:sp>
      <p:sp>
        <p:nvSpPr>
          <p:cNvPr id="26" name="Shape 24"/>
          <p:cNvSpPr/>
          <p:nvPr/>
        </p:nvSpPr>
        <p:spPr>
          <a:xfrm>
            <a:off x="5833872" y="2304288"/>
            <a:ext cx="117729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016752" y="2459736"/>
            <a:ext cx="81153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b="1" dirty="0">
                <a:solidFill>
                  <a:srgbClr val="1D3243"/>
                </a:solidFill>
              </a:rPr>
              <a:t>Q4 RM 42k</a:t>
            </a:r>
            <a:endParaRPr lang="en-US" sz="720" dirty="0"/>
          </a:p>
        </p:txBody>
      </p:sp>
      <p:sp>
        <p:nvSpPr>
          <p:cNvPr id="28" name="Text 26"/>
          <p:cNvSpPr/>
          <p:nvPr/>
        </p:nvSpPr>
        <p:spPr>
          <a:xfrm>
            <a:off x="6016752" y="2816352"/>
            <a:ext cx="811530" cy="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550" dirty="0">
                <a:solidFill>
                  <a:srgbClr val="536A7B"/>
                </a:solidFill>
              </a:rPr>
              <a:t>32 contributors</a:t>
            </a:r>
            <a:endParaRPr lang="en-US" sz="550" dirty="0"/>
          </a:p>
        </p:txBody>
      </p:sp>
      <p:sp>
        <p:nvSpPr>
          <p:cNvPr id="29" name="Shape 27"/>
          <p:cNvSpPr/>
          <p:nvPr/>
        </p:nvSpPr>
        <p:spPr>
          <a:xfrm>
            <a:off x="2130552" y="4464101"/>
            <a:ext cx="229819" cy="263347"/>
          </a:xfrm>
          <a:prstGeom prst="rect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2112264" y="4846320"/>
            <a:ext cx="39624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50" dirty="0">
                <a:solidFill>
                  <a:srgbClr val="80909C"/>
                </a:solidFill>
              </a:rPr>
              <a:t>J</a:t>
            </a:r>
            <a:endParaRPr lang="en-US" sz="450" dirty="0"/>
          </a:p>
        </p:txBody>
      </p:sp>
      <p:sp>
        <p:nvSpPr>
          <p:cNvPr id="31" name="Shape 29"/>
          <p:cNvSpPr/>
          <p:nvPr/>
        </p:nvSpPr>
        <p:spPr>
          <a:xfrm>
            <a:off x="2526792" y="4317797"/>
            <a:ext cx="229819" cy="409651"/>
          </a:xfrm>
          <a:prstGeom prst="rect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2508504" y="4846320"/>
            <a:ext cx="39624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50" dirty="0">
                <a:solidFill>
                  <a:srgbClr val="80909C"/>
                </a:solidFill>
              </a:rPr>
              <a:t>F</a:t>
            </a:r>
            <a:endParaRPr lang="en-US" sz="450" dirty="0"/>
          </a:p>
        </p:txBody>
      </p:sp>
      <p:sp>
        <p:nvSpPr>
          <p:cNvPr id="33" name="Shape 31"/>
          <p:cNvSpPr/>
          <p:nvPr/>
        </p:nvSpPr>
        <p:spPr>
          <a:xfrm>
            <a:off x="2923032" y="4244645"/>
            <a:ext cx="229819" cy="482803"/>
          </a:xfrm>
          <a:prstGeom prst="rect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2904744" y="4846320"/>
            <a:ext cx="39624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50" dirty="0">
                <a:solidFill>
                  <a:srgbClr val="80909C"/>
                </a:solidFill>
              </a:rPr>
              <a:t>M</a:t>
            </a:r>
            <a:endParaRPr lang="en-US" sz="450" dirty="0"/>
          </a:p>
        </p:txBody>
      </p:sp>
      <p:sp>
        <p:nvSpPr>
          <p:cNvPr id="35" name="Shape 33"/>
          <p:cNvSpPr/>
          <p:nvPr/>
        </p:nvSpPr>
        <p:spPr>
          <a:xfrm>
            <a:off x="3319272" y="4054450"/>
            <a:ext cx="229819" cy="672998"/>
          </a:xfrm>
          <a:prstGeom prst="rect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3300984" y="4846320"/>
            <a:ext cx="39624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50" dirty="0">
                <a:solidFill>
                  <a:srgbClr val="80909C"/>
                </a:solidFill>
              </a:rPr>
              <a:t>A</a:t>
            </a:r>
            <a:endParaRPr lang="en-US" sz="450" dirty="0"/>
          </a:p>
        </p:txBody>
      </p:sp>
      <p:sp>
        <p:nvSpPr>
          <p:cNvPr id="37" name="Shape 35"/>
          <p:cNvSpPr/>
          <p:nvPr/>
        </p:nvSpPr>
        <p:spPr>
          <a:xfrm>
            <a:off x="3715512" y="3966667"/>
            <a:ext cx="229819" cy="760781"/>
          </a:xfrm>
          <a:prstGeom prst="rect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3697224" y="4846320"/>
            <a:ext cx="39624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50" dirty="0">
                <a:solidFill>
                  <a:srgbClr val="80909C"/>
                </a:solidFill>
              </a:rPr>
              <a:t>M</a:t>
            </a:r>
            <a:endParaRPr lang="en-US" sz="450" dirty="0"/>
          </a:p>
        </p:txBody>
      </p:sp>
      <p:sp>
        <p:nvSpPr>
          <p:cNvPr id="39" name="Shape 37"/>
          <p:cNvSpPr/>
          <p:nvPr/>
        </p:nvSpPr>
        <p:spPr>
          <a:xfrm>
            <a:off x="4111752" y="3834994"/>
            <a:ext cx="229819" cy="892454"/>
          </a:xfrm>
          <a:prstGeom prst="rect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4093464" y="4846320"/>
            <a:ext cx="39624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50" dirty="0">
                <a:solidFill>
                  <a:srgbClr val="80909C"/>
                </a:solidFill>
              </a:rPr>
              <a:t>J</a:t>
            </a:r>
            <a:endParaRPr lang="en-US" sz="450" dirty="0"/>
          </a:p>
        </p:txBody>
      </p:sp>
      <p:sp>
        <p:nvSpPr>
          <p:cNvPr id="41" name="Shape 39"/>
          <p:cNvSpPr/>
          <p:nvPr/>
        </p:nvSpPr>
        <p:spPr>
          <a:xfrm>
            <a:off x="4507992" y="3747211"/>
            <a:ext cx="229819" cy="980237"/>
          </a:xfrm>
          <a:prstGeom prst="rect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4489704" y="4846320"/>
            <a:ext cx="39624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50" dirty="0">
                <a:solidFill>
                  <a:srgbClr val="80909C"/>
                </a:solidFill>
              </a:rPr>
              <a:t>J</a:t>
            </a:r>
            <a:endParaRPr lang="en-US" sz="450" dirty="0"/>
          </a:p>
        </p:txBody>
      </p:sp>
      <p:sp>
        <p:nvSpPr>
          <p:cNvPr id="43" name="Shape 41"/>
          <p:cNvSpPr/>
          <p:nvPr/>
        </p:nvSpPr>
        <p:spPr>
          <a:xfrm>
            <a:off x="4904232" y="3644798"/>
            <a:ext cx="229819" cy="1082650"/>
          </a:xfrm>
          <a:prstGeom prst="rect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4885944" y="4846320"/>
            <a:ext cx="39624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50" dirty="0">
                <a:solidFill>
                  <a:srgbClr val="80909C"/>
                </a:solidFill>
              </a:rPr>
              <a:t>A</a:t>
            </a:r>
            <a:endParaRPr lang="en-US" sz="450" dirty="0"/>
          </a:p>
        </p:txBody>
      </p:sp>
      <p:sp>
        <p:nvSpPr>
          <p:cNvPr id="45" name="Shape 43"/>
          <p:cNvSpPr/>
          <p:nvPr/>
        </p:nvSpPr>
        <p:spPr>
          <a:xfrm>
            <a:off x="5300472" y="3586277"/>
            <a:ext cx="229819" cy="1141171"/>
          </a:xfrm>
          <a:prstGeom prst="rect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5282184" y="4846320"/>
            <a:ext cx="39624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50" dirty="0">
                <a:solidFill>
                  <a:srgbClr val="80909C"/>
                </a:solidFill>
              </a:rPr>
              <a:t>S</a:t>
            </a:r>
            <a:endParaRPr lang="en-US" sz="450" dirty="0"/>
          </a:p>
        </p:txBody>
      </p:sp>
      <p:sp>
        <p:nvSpPr>
          <p:cNvPr id="47" name="Shape 45"/>
          <p:cNvSpPr/>
          <p:nvPr/>
        </p:nvSpPr>
        <p:spPr>
          <a:xfrm>
            <a:off x="5696712" y="3498494"/>
            <a:ext cx="229819" cy="1228954"/>
          </a:xfrm>
          <a:prstGeom prst="rect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5678424" y="4846320"/>
            <a:ext cx="39624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50" dirty="0">
                <a:solidFill>
                  <a:srgbClr val="80909C"/>
                </a:solidFill>
              </a:rPr>
              <a:t>O</a:t>
            </a:r>
            <a:endParaRPr lang="en-US" sz="450" dirty="0"/>
          </a:p>
        </p:txBody>
      </p:sp>
      <p:sp>
        <p:nvSpPr>
          <p:cNvPr id="49" name="Shape 47"/>
          <p:cNvSpPr/>
          <p:nvPr/>
        </p:nvSpPr>
        <p:spPr>
          <a:xfrm>
            <a:off x="6092952" y="3396082"/>
            <a:ext cx="229819" cy="1331366"/>
          </a:xfrm>
          <a:prstGeom prst="rect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6074664" y="4846320"/>
            <a:ext cx="39624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50" dirty="0">
                <a:solidFill>
                  <a:srgbClr val="80909C"/>
                </a:solidFill>
              </a:rPr>
              <a:t>N</a:t>
            </a:r>
            <a:endParaRPr lang="en-US" sz="450" dirty="0"/>
          </a:p>
        </p:txBody>
      </p:sp>
      <p:sp>
        <p:nvSpPr>
          <p:cNvPr id="51" name="Shape 49"/>
          <p:cNvSpPr/>
          <p:nvPr/>
        </p:nvSpPr>
        <p:spPr>
          <a:xfrm>
            <a:off x="6489192" y="3264408"/>
            <a:ext cx="229819" cy="1463040"/>
          </a:xfrm>
          <a:prstGeom prst="rect">
            <a:avLst/>
          </a:prstGeom>
          <a:solidFill>
            <a:srgbClr val="0D8A63"/>
          </a:solidFill>
          <a:ln w="12700">
            <a:solidFill>
              <a:srgbClr val="0D8A63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470904" y="4846320"/>
            <a:ext cx="39624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50" dirty="0">
                <a:solidFill>
                  <a:srgbClr val="80909C"/>
                </a:solidFill>
              </a:rPr>
              <a:t>D</a:t>
            </a:r>
            <a:endParaRPr lang="en-US" sz="450" dirty="0"/>
          </a:p>
        </p:txBody>
      </p:sp>
      <p:sp>
        <p:nvSpPr>
          <p:cNvPr id="53" name="Text 51"/>
          <p:cNvSpPr/>
          <p:nvPr/>
        </p:nvSpPr>
        <p:spPr>
          <a:xfrm>
            <a:off x="2130552" y="3264408"/>
            <a:ext cx="2011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1D3243"/>
                </a:solidFill>
              </a:rPr>
              <a:t>Monthly progress to goal</a:t>
            </a:r>
            <a:endParaRPr lang="en-US" sz="800" dirty="0"/>
          </a:p>
        </p:txBody>
      </p:sp>
      <p:sp>
        <p:nvSpPr>
          <p:cNvPr id="54" name="Shape 52"/>
          <p:cNvSpPr/>
          <p:nvPr/>
        </p:nvSpPr>
        <p:spPr>
          <a:xfrm>
            <a:off x="6373368" y="5705856"/>
            <a:ext cx="960120" cy="256032"/>
          </a:xfrm>
          <a:prstGeom prst="roundRect">
            <a:avLst>
              <a:gd name="adj" fmla="val 42857"/>
            </a:avLst>
          </a:prstGeom>
          <a:solidFill>
            <a:srgbClr val="F0EBFA"/>
          </a:solidFill>
          <a:ln w="12700">
            <a:solidFill>
              <a:srgbClr val="F0EBFA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6437376" y="5774436"/>
            <a:ext cx="83210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7656B5"/>
                </a:solidFill>
              </a:rPr>
              <a:t>SAMPLE DESIGN</a:t>
            </a:r>
            <a:endParaRPr lang="en-US" sz="700" dirty="0"/>
          </a:p>
        </p:txBody>
      </p:sp>
      <p:sp>
        <p:nvSpPr>
          <p:cNvPr id="56" name="Shape 54"/>
          <p:cNvSpPr/>
          <p:nvPr/>
        </p:nvSpPr>
        <p:spPr>
          <a:xfrm>
            <a:off x="7882128" y="1956816"/>
            <a:ext cx="146304" cy="146304"/>
          </a:xfrm>
          <a:prstGeom prst="ellipse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8129016" y="1901952"/>
            <a:ext cx="34107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536A7B"/>
                </a:solidFill>
              </a:rPr>
              <a:t>Appeal and year dropdowns</a:t>
            </a:r>
            <a:endParaRPr lang="en-US" sz="1000" dirty="0"/>
          </a:p>
        </p:txBody>
      </p:sp>
      <p:sp>
        <p:nvSpPr>
          <p:cNvPr id="58" name="Shape 56"/>
          <p:cNvSpPr/>
          <p:nvPr/>
        </p:nvSpPr>
        <p:spPr>
          <a:xfrm>
            <a:off x="7882128" y="2441448"/>
            <a:ext cx="146304" cy="146304"/>
          </a:xfrm>
          <a:prstGeom prst="ellipse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8129016" y="2386584"/>
            <a:ext cx="34107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536A7B"/>
                </a:solidFill>
              </a:rPr>
              <a:t>Twelve-month progress</a:t>
            </a:r>
            <a:endParaRPr lang="en-US" sz="1000" dirty="0"/>
          </a:p>
        </p:txBody>
      </p:sp>
      <p:sp>
        <p:nvSpPr>
          <p:cNvPr id="60" name="Shape 58"/>
          <p:cNvSpPr/>
          <p:nvPr/>
        </p:nvSpPr>
        <p:spPr>
          <a:xfrm>
            <a:off x="7882128" y="2926080"/>
            <a:ext cx="146304" cy="146304"/>
          </a:xfrm>
          <a:prstGeom prst="ellipse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8129016" y="2871216"/>
            <a:ext cx="34107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536A7B"/>
                </a:solidFill>
              </a:rPr>
              <a:t>Quarterly collection cards</a:t>
            </a:r>
            <a:endParaRPr lang="en-US" sz="1000" dirty="0"/>
          </a:p>
        </p:txBody>
      </p:sp>
      <p:sp>
        <p:nvSpPr>
          <p:cNvPr id="62" name="Shape 60"/>
          <p:cNvSpPr/>
          <p:nvPr/>
        </p:nvSpPr>
        <p:spPr>
          <a:xfrm>
            <a:off x="7882128" y="3410712"/>
            <a:ext cx="146304" cy="146304"/>
          </a:xfrm>
          <a:prstGeom prst="ellipse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8129016" y="3355848"/>
            <a:ext cx="34107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536A7B"/>
                </a:solidFill>
              </a:rPr>
              <a:t>Percentage improvement</a:t>
            </a:r>
            <a:endParaRPr lang="en-US" sz="1000" dirty="0"/>
          </a:p>
        </p:txBody>
      </p:sp>
      <p:sp>
        <p:nvSpPr>
          <p:cNvPr id="64" name="Shape 62"/>
          <p:cNvSpPr/>
          <p:nvPr/>
        </p:nvSpPr>
        <p:spPr>
          <a:xfrm>
            <a:off x="7882128" y="3895344"/>
            <a:ext cx="146304" cy="146304"/>
          </a:xfrm>
          <a:prstGeom prst="ellipse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8129016" y="3840480"/>
            <a:ext cx="34107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536A7B"/>
                </a:solidFill>
              </a:rPr>
              <a:t>Contributor counts</a:t>
            </a:r>
            <a:endParaRPr lang="en-US" sz="1000" dirty="0"/>
          </a:p>
        </p:txBody>
      </p:sp>
      <p:sp>
        <p:nvSpPr>
          <p:cNvPr id="66" name="Shape 64"/>
          <p:cNvSpPr/>
          <p:nvPr/>
        </p:nvSpPr>
        <p:spPr>
          <a:xfrm>
            <a:off x="7882128" y="4379976"/>
            <a:ext cx="146304" cy="146304"/>
          </a:xfrm>
          <a:prstGeom prst="ellipse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8129016" y="4325112"/>
            <a:ext cx="34107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536A7B"/>
                </a:solidFill>
              </a:rPr>
              <a:t>Campaign Gantt timeline</a:t>
            </a:r>
            <a:endParaRPr lang="en-US" sz="1000" dirty="0"/>
          </a:p>
        </p:txBody>
      </p:sp>
      <p:sp>
        <p:nvSpPr>
          <p:cNvPr id="68" name="Shape 66"/>
          <p:cNvSpPr/>
          <p:nvPr/>
        </p:nvSpPr>
        <p:spPr>
          <a:xfrm>
            <a:off x="7882128" y="4864608"/>
            <a:ext cx="146304" cy="146304"/>
          </a:xfrm>
          <a:prstGeom prst="ellipse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8129016" y="4809744"/>
            <a:ext cx="34107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536A7B"/>
                </a:solidFill>
              </a:rPr>
              <a:t>Timestamped remarks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68328" y="6510528"/>
            <a:ext cx="16459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00">
                <a:solidFill>
                  <a:srgbClr val="60738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84048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60" kern="0" dirty="0">
                <a:solidFill>
                  <a:srgbClr val="0A8EAB"/>
                </a:solidFill>
              </a:rPr>
              <a:t>MEMBERSHIP ACCOUNTING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30352" y="658368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D3243"/>
                </a:solidFill>
              </a:rPr>
              <a:t>A year-by-year renewal operating view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30352" y="1216152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Track cash collected, amounts outstanding, new collections and membership losses from January to December.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30352" y="1737360"/>
            <a:ext cx="7360920" cy="4343400"/>
          </a:xfrm>
          <a:prstGeom prst="roundRect">
            <a:avLst>
              <a:gd name="adj" fmla="val 1684"/>
            </a:avLst>
          </a:prstGeom>
          <a:solidFill>
            <a:srgbClr val="FFFFFF"/>
          </a:solidFill>
          <a:ln w="15240">
            <a:solidFill>
              <a:srgbClr val="C8D5DC"/>
            </a:solidFill>
            <a:prstDash val="solid"/>
          </a:ln>
          <a:effectLst>
            <a:outerShdw sx="100000" sy="100000" kx="0" ky="0" algn="bl" rotWithShape="0" blurRad="25400" dist="50800" dir="2700000">
              <a:srgbClr val="8999A4">
                <a:alpha val="2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30352" y="1737360"/>
            <a:ext cx="7360920" cy="347472"/>
          </a:xfrm>
          <a:prstGeom prst="rect">
            <a:avLst/>
          </a:prstGeom>
          <a:solidFill>
            <a:srgbClr val="09243A"/>
          </a:solidFill>
          <a:ln w="12700">
            <a:solidFill>
              <a:srgbClr val="09243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76656" y="1856232"/>
            <a:ext cx="73152" cy="73152"/>
          </a:xfrm>
          <a:prstGeom prst="ellipse">
            <a:avLst/>
          </a:prstGeom>
          <a:solidFill>
            <a:srgbClr val="E76666"/>
          </a:solidFill>
          <a:ln w="12700">
            <a:solidFill>
              <a:srgbClr val="E76666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59536" y="1856232"/>
            <a:ext cx="73152" cy="73152"/>
          </a:xfrm>
          <a:prstGeom prst="ellipse">
            <a:avLst/>
          </a:prstGeom>
          <a:solidFill>
            <a:srgbClr val="E3B441"/>
          </a:solidFill>
          <a:ln w="12700">
            <a:solidFill>
              <a:srgbClr val="E3B44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42416" y="1856232"/>
            <a:ext cx="73152" cy="73152"/>
          </a:xfrm>
          <a:prstGeom prst="ellipse">
            <a:avLst/>
          </a:prstGeom>
          <a:solidFill>
            <a:srgbClr val="3DAA72"/>
          </a:solidFill>
          <a:ln w="12700">
            <a:solidFill>
              <a:srgbClr val="3DAA72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216152" y="1847088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dirty="0">
                <a:solidFill>
                  <a:srgbClr val="FFFFFF"/>
                </a:solidFill>
              </a:rPr>
              <a:t>VI Connect — Membership accounting</a:t>
            </a:r>
            <a:endParaRPr lang="en-US" sz="650" dirty="0"/>
          </a:p>
        </p:txBody>
      </p:sp>
      <p:sp>
        <p:nvSpPr>
          <p:cNvPr id="11" name="Shape 9"/>
          <p:cNvSpPr/>
          <p:nvPr/>
        </p:nvSpPr>
        <p:spPr>
          <a:xfrm>
            <a:off x="530352" y="2084832"/>
            <a:ext cx="1472184" cy="3995928"/>
          </a:xfrm>
          <a:prstGeom prst="rect">
            <a:avLst/>
          </a:prstGeom>
          <a:solidFill>
            <a:srgbClr val="102F46"/>
          </a:solidFill>
          <a:ln w="12700">
            <a:solidFill>
              <a:srgbClr val="102F4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21792" y="2331720"/>
            <a:ext cx="1289304" cy="228600"/>
          </a:xfrm>
          <a:prstGeom prst="roundRect">
            <a:avLst>
              <a:gd name="adj" fmla="val 16000"/>
            </a:avLst>
          </a:prstGeom>
          <a:solidFill>
            <a:srgbClr val="1E526D"/>
          </a:solidFill>
          <a:ln w="12700">
            <a:solidFill>
              <a:srgbClr val="1E526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13232" y="2395728"/>
            <a:ext cx="115214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b="1" dirty="0">
                <a:solidFill>
                  <a:srgbClr val="FFFFFF"/>
                </a:solidFill>
              </a:rPr>
              <a:t>YEAR SUMMARY</a:t>
            </a:r>
            <a:endParaRPr lang="en-US" sz="530" dirty="0"/>
          </a:p>
        </p:txBody>
      </p:sp>
      <p:sp>
        <p:nvSpPr>
          <p:cNvPr id="14" name="Text 12"/>
          <p:cNvSpPr/>
          <p:nvPr/>
        </p:nvSpPr>
        <p:spPr>
          <a:xfrm>
            <a:off x="713232" y="2715768"/>
            <a:ext cx="115214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dirty="0">
                <a:solidFill>
                  <a:srgbClr val="A9BECA"/>
                </a:solidFill>
              </a:rPr>
              <a:t>RENEWED</a:t>
            </a:r>
            <a:endParaRPr lang="en-US" sz="530" dirty="0"/>
          </a:p>
        </p:txBody>
      </p:sp>
      <p:sp>
        <p:nvSpPr>
          <p:cNvPr id="15" name="Text 13"/>
          <p:cNvSpPr/>
          <p:nvPr/>
        </p:nvSpPr>
        <p:spPr>
          <a:xfrm>
            <a:off x="713232" y="3035808"/>
            <a:ext cx="115214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dirty="0">
                <a:solidFill>
                  <a:srgbClr val="A9BECA"/>
                </a:solidFill>
              </a:rPr>
              <a:t>NOT RENEWED</a:t>
            </a:r>
            <a:endParaRPr lang="en-US" sz="530" dirty="0"/>
          </a:p>
        </p:txBody>
      </p:sp>
      <p:sp>
        <p:nvSpPr>
          <p:cNvPr id="16" name="Text 14"/>
          <p:cNvSpPr/>
          <p:nvPr/>
        </p:nvSpPr>
        <p:spPr>
          <a:xfrm>
            <a:off x="713232" y="3355848"/>
            <a:ext cx="115214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dirty="0">
                <a:solidFill>
                  <a:srgbClr val="A9BECA"/>
                </a:solidFill>
              </a:rPr>
              <a:t>MISSED MONTH</a:t>
            </a:r>
            <a:endParaRPr lang="en-US" sz="530" dirty="0"/>
          </a:p>
        </p:txBody>
      </p:sp>
      <p:sp>
        <p:nvSpPr>
          <p:cNvPr id="17" name="Text 15"/>
          <p:cNvSpPr/>
          <p:nvPr/>
        </p:nvSpPr>
        <p:spPr>
          <a:xfrm>
            <a:off x="713232" y="3675888"/>
            <a:ext cx="115214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dirty="0">
                <a:solidFill>
                  <a:srgbClr val="A9BECA"/>
                </a:solidFill>
              </a:rPr>
              <a:t>LOSSES</a:t>
            </a:r>
            <a:endParaRPr lang="en-US" sz="530" dirty="0"/>
          </a:p>
        </p:txBody>
      </p:sp>
      <p:sp>
        <p:nvSpPr>
          <p:cNvPr id="18" name="Text 16"/>
          <p:cNvSpPr/>
          <p:nvPr/>
        </p:nvSpPr>
        <p:spPr>
          <a:xfrm>
            <a:off x="713232" y="3995928"/>
            <a:ext cx="115214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dirty="0">
                <a:solidFill>
                  <a:srgbClr val="A9BECA"/>
                </a:solidFill>
              </a:rPr>
              <a:t>FEEDBACK</a:t>
            </a:r>
            <a:endParaRPr lang="en-US" sz="530" dirty="0"/>
          </a:p>
        </p:txBody>
      </p:sp>
      <p:sp>
        <p:nvSpPr>
          <p:cNvPr id="19" name="Shape 17"/>
          <p:cNvSpPr/>
          <p:nvPr/>
        </p:nvSpPr>
        <p:spPr>
          <a:xfrm>
            <a:off x="2203704" y="2304288"/>
            <a:ext cx="1250442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203704" y="2304288"/>
            <a:ext cx="73152" cy="749808"/>
          </a:xfrm>
          <a:prstGeom prst="rect">
            <a:avLst/>
          </a:prstGeom>
          <a:solidFill>
            <a:srgbClr val="0D8A63"/>
          </a:solidFill>
          <a:ln w="12700">
            <a:solidFill>
              <a:srgbClr val="0D8A63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386584" y="2459736"/>
            <a:ext cx="88468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1D3243"/>
                </a:solidFill>
              </a:rPr>
              <a:t>Collected</a:t>
            </a:r>
            <a:endParaRPr lang="en-US" sz="700" dirty="0"/>
          </a:p>
        </p:txBody>
      </p:sp>
      <p:sp>
        <p:nvSpPr>
          <p:cNvPr id="22" name="Text 20"/>
          <p:cNvSpPr/>
          <p:nvPr/>
        </p:nvSpPr>
        <p:spPr>
          <a:xfrm>
            <a:off x="2386584" y="2816352"/>
            <a:ext cx="884682" cy="91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536A7B"/>
                </a:solidFill>
              </a:rPr>
              <a:t>RM 18,400</a:t>
            </a:r>
            <a:endParaRPr lang="en-US" sz="700" dirty="0"/>
          </a:p>
        </p:txBody>
      </p:sp>
      <p:sp>
        <p:nvSpPr>
          <p:cNvPr id="23" name="Shape 21"/>
          <p:cNvSpPr/>
          <p:nvPr/>
        </p:nvSpPr>
        <p:spPr>
          <a:xfrm>
            <a:off x="3522726" y="2304288"/>
            <a:ext cx="1250442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522726" y="2304288"/>
            <a:ext cx="73152" cy="749808"/>
          </a:xfrm>
          <a:prstGeom prst="rect">
            <a:avLst/>
          </a:prstGeom>
          <a:solidFill>
            <a:srgbClr val="D99518"/>
          </a:solidFill>
          <a:ln w="12700">
            <a:solidFill>
              <a:srgbClr val="D9951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705606" y="2459736"/>
            <a:ext cx="88468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1D3243"/>
                </a:solidFill>
              </a:rPr>
              <a:t>Outstanding</a:t>
            </a:r>
            <a:endParaRPr lang="en-US" sz="700" dirty="0"/>
          </a:p>
        </p:txBody>
      </p:sp>
      <p:sp>
        <p:nvSpPr>
          <p:cNvPr id="26" name="Text 24"/>
          <p:cNvSpPr/>
          <p:nvPr/>
        </p:nvSpPr>
        <p:spPr>
          <a:xfrm>
            <a:off x="3705606" y="2816352"/>
            <a:ext cx="884682" cy="91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536A7B"/>
                </a:solidFill>
              </a:rPr>
              <a:t>RM 4,250</a:t>
            </a:r>
            <a:endParaRPr lang="en-US" sz="700" dirty="0"/>
          </a:p>
        </p:txBody>
      </p:sp>
      <p:sp>
        <p:nvSpPr>
          <p:cNvPr id="27" name="Shape 25"/>
          <p:cNvSpPr/>
          <p:nvPr/>
        </p:nvSpPr>
        <p:spPr>
          <a:xfrm>
            <a:off x="4841748" y="2304288"/>
            <a:ext cx="1250442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4841748" y="2304288"/>
            <a:ext cx="73152" cy="749808"/>
          </a:xfrm>
          <a:prstGeom prst="rect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024628" y="2459736"/>
            <a:ext cx="88468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1D3243"/>
                </a:solidFill>
              </a:rPr>
              <a:t>New</a:t>
            </a:r>
            <a:endParaRPr lang="en-US" sz="700" dirty="0"/>
          </a:p>
        </p:txBody>
      </p:sp>
      <p:sp>
        <p:nvSpPr>
          <p:cNvPr id="30" name="Text 28"/>
          <p:cNvSpPr/>
          <p:nvPr/>
        </p:nvSpPr>
        <p:spPr>
          <a:xfrm>
            <a:off x="5024628" y="2816352"/>
            <a:ext cx="884682" cy="91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536A7B"/>
                </a:solidFill>
              </a:rPr>
              <a:t>RM 2,100</a:t>
            </a:r>
            <a:endParaRPr lang="en-US" sz="700" dirty="0"/>
          </a:p>
        </p:txBody>
      </p:sp>
      <p:sp>
        <p:nvSpPr>
          <p:cNvPr id="31" name="Shape 29"/>
          <p:cNvSpPr/>
          <p:nvPr/>
        </p:nvSpPr>
        <p:spPr>
          <a:xfrm>
            <a:off x="6160770" y="2304288"/>
            <a:ext cx="1250442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160770" y="2304288"/>
            <a:ext cx="73152" cy="749808"/>
          </a:xfrm>
          <a:prstGeom prst="rect">
            <a:avLst/>
          </a:prstGeom>
          <a:solidFill>
            <a:srgbClr val="B34855"/>
          </a:solidFill>
          <a:ln w="12700">
            <a:solidFill>
              <a:srgbClr val="B34855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343650" y="2459736"/>
            <a:ext cx="88468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1D3243"/>
                </a:solidFill>
              </a:rPr>
              <a:t>Losses</a:t>
            </a:r>
            <a:endParaRPr lang="en-US" sz="700" dirty="0"/>
          </a:p>
        </p:txBody>
      </p:sp>
      <p:sp>
        <p:nvSpPr>
          <p:cNvPr id="34" name="Text 32"/>
          <p:cNvSpPr/>
          <p:nvPr/>
        </p:nvSpPr>
        <p:spPr>
          <a:xfrm>
            <a:off x="6343650" y="2816352"/>
            <a:ext cx="884682" cy="91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536A7B"/>
                </a:solidFill>
              </a:rPr>
              <a:t>7 members</a:t>
            </a:r>
            <a:endParaRPr lang="en-US" sz="700" dirty="0"/>
          </a:p>
        </p:txBody>
      </p:sp>
      <p:sp>
        <p:nvSpPr>
          <p:cNvPr id="35" name="Text 33"/>
          <p:cNvSpPr/>
          <p:nvPr/>
        </p:nvSpPr>
        <p:spPr>
          <a:xfrm>
            <a:off x="2203704" y="3447288"/>
            <a:ext cx="128473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" b="1" dirty="0">
                <a:solidFill>
                  <a:srgbClr val="80909C"/>
                </a:solidFill>
              </a:rPr>
              <a:t>Member</a:t>
            </a:r>
            <a:endParaRPr lang="en-US" sz="540" dirty="0"/>
          </a:p>
        </p:txBody>
      </p:sp>
      <p:sp>
        <p:nvSpPr>
          <p:cNvPr id="36" name="Text 34"/>
          <p:cNvSpPr/>
          <p:nvPr/>
        </p:nvSpPr>
        <p:spPr>
          <a:xfrm>
            <a:off x="3579876" y="3447288"/>
            <a:ext cx="128473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" b="1" dirty="0">
                <a:solidFill>
                  <a:srgbClr val="80909C"/>
                </a:solidFill>
              </a:rPr>
              <a:t>Renew month</a:t>
            </a:r>
            <a:endParaRPr lang="en-US" sz="540" dirty="0"/>
          </a:p>
        </p:txBody>
      </p:sp>
      <p:sp>
        <p:nvSpPr>
          <p:cNvPr id="37" name="Text 35"/>
          <p:cNvSpPr/>
          <p:nvPr/>
        </p:nvSpPr>
        <p:spPr>
          <a:xfrm>
            <a:off x="4956048" y="3447288"/>
            <a:ext cx="128473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" b="1" dirty="0">
                <a:solidFill>
                  <a:srgbClr val="80909C"/>
                </a:solidFill>
              </a:rPr>
              <a:t>Status</a:t>
            </a:r>
            <a:endParaRPr lang="en-US" sz="540" dirty="0"/>
          </a:p>
        </p:txBody>
      </p:sp>
      <p:sp>
        <p:nvSpPr>
          <p:cNvPr id="38" name="Text 36"/>
          <p:cNvSpPr/>
          <p:nvPr/>
        </p:nvSpPr>
        <p:spPr>
          <a:xfrm>
            <a:off x="6332220" y="3447288"/>
            <a:ext cx="128473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" b="1" dirty="0">
                <a:solidFill>
                  <a:srgbClr val="80909C"/>
                </a:solidFill>
              </a:rPr>
              <a:t>Amount</a:t>
            </a:r>
            <a:endParaRPr lang="en-US" sz="540" dirty="0"/>
          </a:p>
        </p:txBody>
      </p:sp>
      <p:sp>
        <p:nvSpPr>
          <p:cNvPr id="39" name="Text 37"/>
          <p:cNvSpPr/>
          <p:nvPr/>
        </p:nvSpPr>
        <p:spPr>
          <a:xfrm>
            <a:off x="2203704" y="3739896"/>
            <a:ext cx="128473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" dirty="0">
                <a:solidFill>
                  <a:srgbClr val="536A7B"/>
                </a:solidFill>
              </a:rPr>
              <a:t>A. Victorian</a:t>
            </a:r>
            <a:endParaRPr lang="en-US" sz="600" dirty="0"/>
          </a:p>
        </p:txBody>
      </p:sp>
      <p:sp>
        <p:nvSpPr>
          <p:cNvPr id="40" name="Text 38"/>
          <p:cNvSpPr/>
          <p:nvPr/>
        </p:nvSpPr>
        <p:spPr>
          <a:xfrm>
            <a:off x="3579876" y="3739896"/>
            <a:ext cx="128473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" dirty="0">
                <a:solidFill>
                  <a:srgbClr val="536A7B"/>
                </a:solidFill>
              </a:rPr>
              <a:t>January</a:t>
            </a:r>
            <a:endParaRPr lang="en-US" sz="600" dirty="0"/>
          </a:p>
        </p:txBody>
      </p:sp>
      <p:sp>
        <p:nvSpPr>
          <p:cNvPr id="41" name="Text 39"/>
          <p:cNvSpPr/>
          <p:nvPr/>
        </p:nvSpPr>
        <p:spPr>
          <a:xfrm>
            <a:off x="4956048" y="3739896"/>
            <a:ext cx="128473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" dirty="0">
                <a:solidFill>
                  <a:srgbClr val="0D8A63"/>
                </a:solidFill>
              </a:rPr>
              <a:t>Renewed</a:t>
            </a:r>
            <a:endParaRPr lang="en-US" sz="600" dirty="0"/>
          </a:p>
        </p:txBody>
      </p:sp>
      <p:sp>
        <p:nvSpPr>
          <p:cNvPr id="42" name="Text 40"/>
          <p:cNvSpPr/>
          <p:nvPr/>
        </p:nvSpPr>
        <p:spPr>
          <a:xfrm>
            <a:off x="6332220" y="3739896"/>
            <a:ext cx="128473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" dirty="0">
                <a:solidFill>
                  <a:srgbClr val="536A7B"/>
                </a:solidFill>
              </a:rPr>
              <a:t>RM 150</a:t>
            </a:r>
            <a:endParaRPr lang="en-US" sz="600" dirty="0"/>
          </a:p>
        </p:txBody>
      </p:sp>
      <p:sp>
        <p:nvSpPr>
          <p:cNvPr id="43" name="Text 41"/>
          <p:cNvSpPr/>
          <p:nvPr/>
        </p:nvSpPr>
        <p:spPr>
          <a:xfrm>
            <a:off x="2203704" y="4178808"/>
            <a:ext cx="128473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" dirty="0">
                <a:solidFill>
                  <a:srgbClr val="536A7B"/>
                </a:solidFill>
              </a:rPr>
              <a:t>D. Lee</a:t>
            </a:r>
            <a:endParaRPr lang="en-US" sz="600" dirty="0"/>
          </a:p>
        </p:txBody>
      </p:sp>
      <p:sp>
        <p:nvSpPr>
          <p:cNvPr id="44" name="Text 42"/>
          <p:cNvSpPr/>
          <p:nvPr/>
        </p:nvSpPr>
        <p:spPr>
          <a:xfrm>
            <a:off x="3579876" y="4178808"/>
            <a:ext cx="128473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" dirty="0">
                <a:solidFill>
                  <a:srgbClr val="536A7B"/>
                </a:solidFill>
              </a:rPr>
              <a:t>February</a:t>
            </a:r>
            <a:endParaRPr lang="en-US" sz="600" dirty="0"/>
          </a:p>
        </p:txBody>
      </p:sp>
      <p:sp>
        <p:nvSpPr>
          <p:cNvPr id="45" name="Text 43"/>
          <p:cNvSpPr/>
          <p:nvPr/>
        </p:nvSpPr>
        <p:spPr>
          <a:xfrm>
            <a:off x="4956048" y="4178808"/>
            <a:ext cx="128473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" dirty="0">
                <a:solidFill>
                  <a:srgbClr val="536A7B"/>
                </a:solidFill>
              </a:rPr>
              <a:t>Reminder sent</a:t>
            </a:r>
            <a:endParaRPr lang="en-US" sz="600" dirty="0"/>
          </a:p>
        </p:txBody>
      </p:sp>
      <p:sp>
        <p:nvSpPr>
          <p:cNvPr id="46" name="Text 44"/>
          <p:cNvSpPr/>
          <p:nvPr/>
        </p:nvSpPr>
        <p:spPr>
          <a:xfrm>
            <a:off x="6332220" y="4178808"/>
            <a:ext cx="128473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" dirty="0">
                <a:solidFill>
                  <a:srgbClr val="536A7B"/>
                </a:solidFill>
              </a:rPr>
              <a:t>—</a:t>
            </a:r>
            <a:endParaRPr lang="en-US" sz="600" dirty="0"/>
          </a:p>
        </p:txBody>
      </p:sp>
      <p:sp>
        <p:nvSpPr>
          <p:cNvPr id="47" name="Text 45"/>
          <p:cNvSpPr/>
          <p:nvPr/>
        </p:nvSpPr>
        <p:spPr>
          <a:xfrm>
            <a:off x="2203704" y="4617720"/>
            <a:ext cx="128473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" dirty="0">
                <a:solidFill>
                  <a:srgbClr val="536A7B"/>
                </a:solidFill>
              </a:rPr>
              <a:t>M. Tan</a:t>
            </a:r>
            <a:endParaRPr lang="en-US" sz="600" dirty="0"/>
          </a:p>
        </p:txBody>
      </p:sp>
      <p:sp>
        <p:nvSpPr>
          <p:cNvPr id="48" name="Text 46"/>
          <p:cNvSpPr/>
          <p:nvPr/>
        </p:nvSpPr>
        <p:spPr>
          <a:xfrm>
            <a:off x="3579876" y="4617720"/>
            <a:ext cx="128473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" dirty="0">
                <a:solidFill>
                  <a:srgbClr val="536A7B"/>
                </a:solidFill>
              </a:rPr>
              <a:t>March</a:t>
            </a:r>
            <a:endParaRPr lang="en-US" sz="600" dirty="0"/>
          </a:p>
        </p:txBody>
      </p:sp>
      <p:sp>
        <p:nvSpPr>
          <p:cNvPr id="49" name="Text 47"/>
          <p:cNvSpPr/>
          <p:nvPr/>
        </p:nvSpPr>
        <p:spPr>
          <a:xfrm>
            <a:off x="4956048" y="4617720"/>
            <a:ext cx="128473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" dirty="0">
                <a:solidFill>
                  <a:srgbClr val="536A7B"/>
                </a:solidFill>
              </a:rPr>
              <a:t>Feedback</a:t>
            </a:r>
            <a:endParaRPr lang="en-US" sz="600" dirty="0"/>
          </a:p>
        </p:txBody>
      </p:sp>
      <p:sp>
        <p:nvSpPr>
          <p:cNvPr id="50" name="Text 48"/>
          <p:cNvSpPr/>
          <p:nvPr/>
        </p:nvSpPr>
        <p:spPr>
          <a:xfrm>
            <a:off x="6332220" y="4617720"/>
            <a:ext cx="128473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" dirty="0">
                <a:solidFill>
                  <a:srgbClr val="536A7B"/>
                </a:solidFill>
              </a:rPr>
              <a:t>—</a:t>
            </a:r>
            <a:endParaRPr lang="en-US" sz="600" dirty="0"/>
          </a:p>
        </p:txBody>
      </p:sp>
      <p:sp>
        <p:nvSpPr>
          <p:cNvPr id="51" name="Text 49"/>
          <p:cNvSpPr/>
          <p:nvPr/>
        </p:nvSpPr>
        <p:spPr>
          <a:xfrm>
            <a:off x="2203704" y="5056632"/>
            <a:ext cx="128473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" dirty="0">
                <a:solidFill>
                  <a:srgbClr val="536A7B"/>
                </a:solidFill>
              </a:rPr>
              <a:t>A. Kumar</a:t>
            </a:r>
            <a:endParaRPr lang="en-US" sz="600" dirty="0"/>
          </a:p>
        </p:txBody>
      </p:sp>
      <p:sp>
        <p:nvSpPr>
          <p:cNvPr id="52" name="Text 50"/>
          <p:cNvSpPr/>
          <p:nvPr/>
        </p:nvSpPr>
        <p:spPr>
          <a:xfrm>
            <a:off x="3579876" y="5056632"/>
            <a:ext cx="128473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" dirty="0">
                <a:solidFill>
                  <a:srgbClr val="536A7B"/>
                </a:solidFill>
              </a:rPr>
              <a:t>April</a:t>
            </a:r>
            <a:endParaRPr lang="en-US" sz="600" dirty="0"/>
          </a:p>
        </p:txBody>
      </p:sp>
      <p:sp>
        <p:nvSpPr>
          <p:cNvPr id="53" name="Text 51"/>
          <p:cNvSpPr/>
          <p:nvPr/>
        </p:nvSpPr>
        <p:spPr>
          <a:xfrm>
            <a:off x="4956048" y="5056632"/>
            <a:ext cx="128473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" dirty="0">
                <a:solidFill>
                  <a:srgbClr val="0D8A63"/>
                </a:solidFill>
              </a:rPr>
              <a:t>Renewed</a:t>
            </a:r>
            <a:endParaRPr lang="en-US" sz="600" dirty="0"/>
          </a:p>
        </p:txBody>
      </p:sp>
      <p:sp>
        <p:nvSpPr>
          <p:cNvPr id="54" name="Text 52"/>
          <p:cNvSpPr/>
          <p:nvPr/>
        </p:nvSpPr>
        <p:spPr>
          <a:xfrm>
            <a:off x="6332220" y="5056632"/>
            <a:ext cx="128473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" dirty="0">
                <a:solidFill>
                  <a:srgbClr val="536A7B"/>
                </a:solidFill>
              </a:rPr>
              <a:t>RM 150</a:t>
            </a:r>
            <a:endParaRPr lang="en-US" sz="600" dirty="0"/>
          </a:p>
        </p:txBody>
      </p:sp>
      <p:sp>
        <p:nvSpPr>
          <p:cNvPr id="55" name="Shape 53"/>
          <p:cNvSpPr/>
          <p:nvPr/>
        </p:nvSpPr>
        <p:spPr>
          <a:xfrm>
            <a:off x="6739128" y="5733288"/>
            <a:ext cx="960120" cy="256032"/>
          </a:xfrm>
          <a:prstGeom prst="roundRect">
            <a:avLst>
              <a:gd name="adj" fmla="val 42857"/>
            </a:avLst>
          </a:prstGeom>
          <a:solidFill>
            <a:srgbClr val="F0EBFA"/>
          </a:solidFill>
          <a:ln w="12700">
            <a:solidFill>
              <a:srgbClr val="F0EBFA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6803136" y="5801868"/>
            <a:ext cx="83210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7656B5"/>
                </a:solidFill>
              </a:rPr>
              <a:t>SAMPLE DESIGN</a:t>
            </a:r>
            <a:endParaRPr lang="en-US" sz="700" dirty="0"/>
          </a:p>
        </p:txBody>
      </p:sp>
      <p:sp>
        <p:nvSpPr>
          <p:cNvPr id="57" name="Shape 55"/>
          <p:cNvSpPr/>
          <p:nvPr/>
        </p:nvSpPr>
        <p:spPr>
          <a:xfrm>
            <a:off x="8211312" y="1975104"/>
            <a:ext cx="146304" cy="146304"/>
          </a:xfrm>
          <a:prstGeom prst="ellipse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8458200" y="1920240"/>
            <a:ext cx="3090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536A7B"/>
                </a:solidFill>
              </a:rPr>
              <a:t>Renewed / not renewed / missed tabs</a:t>
            </a:r>
            <a:endParaRPr lang="en-US" sz="1000" dirty="0"/>
          </a:p>
        </p:txBody>
      </p:sp>
      <p:sp>
        <p:nvSpPr>
          <p:cNvPr id="59" name="Shape 57"/>
          <p:cNvSpPr/>
          <p:nvPr/>
        </p:nvSpPr>
        <p:spPr>
          <a:xfrm>
            <a:off x="8211312" y="2542032"/>
            <a:ext cx="146304" cy="146304"/>
          </a:xfrm>
          <a:prstGeom prst="ellipse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8458200" y="2487168"/>
            <a:ext cx="3090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536A7B"/>
                </a:solidFill>
              </a:rPr>
              <a:t>Retired and RIP loss records</a:t>
            </a:r>
            <a:endParaRPr lang="en-US" sz="1000" dirty="0"/>
          </a:p>
        </p:txBody>
      </p:sp>
      <p:sp>
        <p:nvSpPr>
          <p:cNvPr id="61" name="Shape 59"/>
          <p:cNvSpPr/>
          <p:nvPr/>
        </p:nvSpPr>
        <p:spPr>
          <a:xfrm>
            <a:off x="8211312" y="3108960"/>
            <a:ext cx="146304" cy="146304"/>
          </a:xfrm>
          <a:prstGeom prst="ellipse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8458200" y="3054096"/>
            <a:ext cx="3090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536A7B"/>
                </a:solidFill>
              </a:rPr>
              <a:t>Reminder email with feedback link</a:t>
            </a:r>
            <a:endParaRPr lang="en-US" sz="1000" dirty="0"/>
          </a:p>
        </p:txBody>
      </p:sp>
      <p:sp>
        <p:nvSpPr>
          <p:cNvPr id="63" name="Shape 61"/>
          <p:cNvSpPr/>
          <p:nvPr/>
        </p:nvSpPr>
        <p:spPr>
          <a:xfrm>
            <a:off x="8211312" y="3675888"/>
            <a:ext cx="146304" cy="146304"/>
          </a:xfrm>
          <a:prstGeom prst="ellipse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64" name="Text 62"/>
          <p:cNvSpPr/>
          <p:nvPr/>
        </p:nvSpPr>
        <p:spPr>
          <a:xfrm>
            <a:off x="8458200" y="3621024"/>
            <a:ext cx="3090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536A7B"/>
                </a:solidFill>
              </a:rPr>
              <a:t>Private feedback follow-up thread</a:t>
            </a:r>
            <a:endParaRPr lang="en-US" sz="1000" dirty="0"/>
          </a:p>
        </p:txBody>
      </p:sp>
      <p:sp>
        <p:nvSpPr>
          <p:cNvPr id="65" name="Shape 63"/>
          <p:cNvSpPr/>
          <p:nvPr/>
        </p:nvSpPr>
        <p:spPr>
          <a:xfrm>
            <a:off x="8211312" y="4242816"/>
            <a:ext cx="146304" cy="146304"/>
          </a:xfrm>
          <a:prstGeom prst="ellipse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8458200" y="4187952"/>
            <a:ext cx="3090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536A7B"/>
                </a:solidFill>
              </a:rPr>
              <a:t>Timestamped internal notes</a:t>
            </a:r>
            <a:endParaRPr lang="en-US" sz="1000" dirty="0"/>
          </a:p>
        </p:txBody>
      </p:sp>
      <p:sp>
        <p:nvSpPr>
          <p:cNvPr id="67" name="Shape 65"/>
          <p:cNvSpPr/>
          <p:nvPr/>
        </p:nvSpPr>
        <p:spPr>
          <a:xfrm>
            <a:off x="8211312" y="4809744"/>
            <a:ext cx="146304" cy="146304"/>
          </a:xfrm>
          <a:prstGeom prst="ellipse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68" name="Text 66"/>
          <p:cNvSpPr/>
          <p:nvPr/>
        </p:nvSpPr>
        <p:spPr>
          <a:xfrm>
            <a:off x="8458200" y="4754880"/>
            <a:ext cx="3090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536A7B"/>
                </a:solidFill>
              </a:rPr>
              <a:t>10 / 50 / 100 record paging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68328" y="6510528"/>
            <a:ext cx="16459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00">
                <a:solidFill>
                  <a:srgbClr val="60738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84048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60" kern="0" dirty="0">
                <a:solidFill>
                  <a:srgbClr val="0A8EAB"/>
                </a:solidFill>
              </a:rPr>
              <a:t>MARKETPLACE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30352" y="658368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D3243"/>
                </a:solidFill>
              </a:rPr>
              <a:t>Fixed-price selling and timed member bidding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30352" y="1216152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A complete order commitment and fulfilment workflow, ready before payment-gateway integration.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30352" y="1737360"/>
            <a:ext cx="6949440" cy="4315968"/>
          </a:xfrm>
          <a:prstGeom prst="roundRect">
            <a:avLst>
              <a:gd name="adj" fmla="val 1695"/>
            </a:avLst>
          </a:prstGeom>
          <a:solidFill>
            <a:srgbClr val="FFFFFF"/>
          </a:solidFill>
          <a:ln w="15240">
            <a:solidFill>
              <a:srgbClr val="C8D5DC"/>
            </a:solidFill>
            <a:prstDash val="solid"/>
          </a:ln>
          <a:effectLst>
            <a:outerShdw sx="100000" sy="100000" kx="0" ky="0" algn="bl" rotWithShape="0" blurRad="25400" dist="50800" dir="2700000">
              <a:srgbClr val="8999A4">
                <a:alpha val="2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30352" y="1737360"/>
            <a:ext cx="6949440" cy="347472"/>
          </a:xfrm>
          <a:prstGeom prst="rect">
            <a:avLst/>
          </a:prstGeom>
          <a:solidFill>
            <a:srgbClr val="09243A"/>
          </a:solidFill>
          <a:ln w="12700">
            <a:solidFill>
              <a:srgbClr val="09243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76656" y="1856232"/>
            <a:ext cx="73152" cy="73152"/>
          </a:xfrm>
          <a:prstGeom prst="ellipse">
            <a:avLst/>
          </a:prstGeom>
          <a:solidFill>
            <a:srgbClr val="E76666"/>
          </a:solidFill>
          <a:ln w="12700">
            <a:solidFill>
              <a:srgbClr val="E76666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59536" y="1856232"/>
            <a:ext cx="73152" cy="73152"/>
          </a:xfrm>
          <a:prstGeom prst="ellipse">
            <a:avLst/>
          </a:prstGeom>
          <a:solidFill>
            <a:srgbClr val="E3B441"/>
          </a:solidFill>
          <a:ln w="12700">
            <a:solidFill>
              <a:srgbClr val="E3B44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42416" y="1856232"/>
            <a:ext cx="73152" cy="73152"/>
          </a:xfrm>
          <a:prstGeom prst="ellipse">
            <a:avLst/>
          </a:prstGeom>
          <a:solidFill>
            <a:srgbClr val="3DAA72"/>
          </a:solidFill>
          <a:ln w="12700">
            <a:solidFill>
              <a:srgbClr val="3DAA72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216152" y="1847088"/>
            <a:ext cx="59893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dirty="0">
                <a:solidFill>
                  <a:srgbClr val="FFFFFF"/>
                </a:solidFill>
              </a:rPr>
              <a:t>VI Connect — Member marketplace</a:t>
            </a:r>
            <a:endParaRPr lang="en-US" sz="650" dirty="0"/>
          </a:p>
        </p:txBody>
      </p:sp>
      <p:sp>
        <p:nvSpPr>
          <p:cNvPr id="11" name="Shape 9"/>
          <p:cNvSpPr/>
          <p:nvPr/>
        </p:nvSpPr>
        <p:spPr>
          <a:xfrm>
            <a:off x="530352" y="2084832"/>
            <a:ext cx="1389888" cy="3968496"/>
          </a:xfrm>
          <a:prstGeom prst="rect">
            <a:avLst/>
          </a:prstGeom>
          <a:solidFill>
            <a:srgbClr val="102F46"/>
          </a:solidFill>
          <a:ln w="12700">
            <a:solidFill>
              <a:srgbClr val="102F4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21792" y="2331720"/>
            <a:ext cx="1207008" cy="228600"/>
          </a:xfrm>
          <a:prstGeom prst="roundRect">
            <a:avLst>
              <a:gd name="adj" fmla="val 16000"/>
            </a:avLst>
          </a:prstGeom>
          <a:solidFill>
            <a:srgbClr val="1E526D"/>
          </a:solidFill>
          <a:ln w="12700">
            <a:solidFill>
              <a:srgbClr val="1E526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13232" y="2395728"/>
            <a:ext cx="1069848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b="1" dirty="0">
                <a:solidFill>
                  <a:srgbClr val="FFFFFF"/>
                </a:solidFill>
              </a:rPr>
              <a:t>CATALOGUE</a:t>
            </a:r>
            <a:endParaRPr lang="en-US" sz="530" dirty="0"/>
          </a:p>
        </p:txBody>
      </p:sp>
      <p:sp>
        <p:nvSpPr>
          <p:cNvPr id="14" name="Text 12"/>
          <p:cNvSpPr/>
          <p:nvPr/>
        </p:nvSpPr>
        <p:spPr>
          <a:xfrm>
            <a:off x="713232" y="2715768"/>
            <a:ext cx="1069848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dirty="0">
                <a:solidFill>
                  <a:srgbClr val="A9BECA"/>
                </a:solidFill>
              </a:rPr>
              <a:t>MY CART</a:t>
            </a:r>
            <a:endParaRPr lang="en-US" sz="530" dirty="0"/>
          </a:p>
        </p:txBody>
      </p:sp>
      <p:sp>
        <p:nvSpPr>
          <p:cNvPr id="15" name="Text 13"/>
          <p:cNvSpPr/>
          <p:nvPr/>
        </p:nvSpPr>
        <p:spPr>
          <a:xfrm>
            <a:off x="713232" y="3035808"/>
            <a:ext cx="1069848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dirty="0">
                <a:solidFill>
                  <a:srgbClr val="A9BECA"/>
                </a:solidFill>
              </a:rPr>
              <a:t>MY ORDERS</a:t>
            </a:r>
            <a:endParaRPr lang="en-US" sz="530" dirty="0"/>
          </a:p>
        </p:txBody>
      </p:sp>
      <p:sp>
        <p:nvSpPr>
          <p:cNvPr id="16" name="Shape 14"/>
          <p:cNvSpPr/>
          <p:nvPr/>
        </p:nvSpPr>
        <p:spPr>
          <a:xfrm>
            <a:off x="2121408" y="2304288"/>
            <a:ext cx="1417320" cy="27889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121408" y="2304288"/>
            <a:ext cx="1417320" cy="1024128"/>
          </a:xfrm>
          <a:prstGeom prst="rect">
            <a:avLst/>
          </a:prstGeom>
          <a:solidFill>
            <a:srgbClr val="EFF4F6"/>
          </a:solidFill>
          <a:ln w="12700">
            <a:solidFill>
              <a:srgbClr val="EFF4F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578608" y="2624328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A8EAB"/>
                </a:solidFill>
              </a:rPr>
              <a:t>VI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2231136" y="3529584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b="1" dirty="0">
                <a:solidFill>
                  <a:srgbClr val="1D3243"/>
                </a:solidFill>
              </a:rPr>
              <a:t>VI Heritage Book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2231136" y="4023360"/>
            <a:ext cx="11887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dirty="0">
                <a:solidFill>
                  <a:srgbClr val="09243A"/>
                </a:solidFill>
              </a:rPr>
              <a:t>RM 20.00</a:t>
            </a:r>
            <a:endParaRPr lang="en-US" sz="650" dirty="0"/>
          </a:p>
        </p:txBody>
      </p:sp>
      <p:sp>
        <p:nvSpPr>
          <p:cNvPr id="21" name="Shape 19"/>
          <p:cNvSpPr/>
          <p:nvPr/>
        </p:nvSpPr>
        <p:spPr>
          <a:xfrm>
            <a:off x="2231136" y="4480560"/>
            <a:ext cx="1188720" cy="347472"/>
          </a:xfrm>
          <a:prstGeom prst="roundRect">
            <a:avLst/>
          </a:prstGeom>
          <a:solidFill>
            <a:srgbClr val="09243A"/>
          </a:solidFill>
          <a:ln w="12700">
            <a:solidFill>
              <a:srgbClr val="09243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2322576" y="4608576"/>
            <a:ext cx="1005840" cy="82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20" b="1" dirty="0">
                <a:solidFill>
                  <a:srgbClr val="FFFFFF"/>
                </a:solidFill>
              </a:rPr>
              <a:t>ADD TO CART</a:t>
            </a:r>
            <a:endParaRPr lang="en-US" sz="520" dirty="0"/>
          </a:p>
        </p:txBody>
      </p:sp>
      <p:sp>
        <p:nvSpPr>
          <p:cNvPr id="23" name="Shape 21"/>
          <p:cNvSpPr/>
          <p:nvPr/>
        </p:nvSpPr>
        <p:spPr>
          <a:xfrm>
            <a:off x="3749040" y="2304288"/>
            <a:ext cx="1417320" cy="27889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749040" y="2304288"/>
            <a:ext cx="1417320" cy="1024128"/>
          </a:xfrm>
          <a:prstGeom prst="rect">
            <a:avLst/>
          </a:prstGeom>
          <a:solidFill>
            <a:srgbClr val="143D58"/>
          </a:solidFill>
          <a:ln w="12700">
            <a:solidFill>
              <a:srgbClr val="143D5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206240" y="2624328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⌚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3858768" y="3529584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b="1" dirty="0">
                <a:solidFill>
                  <a:srgbClr val="1D3243"/>
                </a:solidFill>
              </a:rPr>
              <a:t>Anniversary Watch</a:t>
            </a:r>
            <a:endParaRPr lang="en-US" sz="750" dirty="0"/>
          </a:p>
        </p:txBody>
      </p:sp>
      <p:sp>
        <p:nvSpPr>
          <p:cNvPr id="27" name="Text 25"/>
          <p:cNvSpPr/>
          <p:nvPr/>
        </p:nvSpPr>
        <p:spPr>
          <a:xfrm>
            <a:off x="3858768" y="4023360"/>
            <a:ext cx="11887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dirty="0">
                <a:solidFill>
                  <a:srgbClr val="09243A"/>
                </a:solidFill>
              </a:rPr>
              <a:t>Current bid RM 260</a:t>
            </a:r>
            <a:endParaRPr lang="en-US" sz="650" dirty="0"/>
          </a:p>
        </p:txBody>
      </p:sp>
      <p:sp>
        <p:nvSpPr>
          <p:cNvPr id="28" name="Shape 26"/>
          <p:cNvSpPr/>
          <p:nvPr/>
        </p:nvSpPr>
        <p:spPr>
          <a:xfrm>
            <a:off x="3858768" y="4480560"/>
            <a:ext cx="1188720" cy="347472"/>
          </a:xfrm>
          <a:prstGeom prst="roundRect">
            <a:avLst/>
          </a:prstGeom>
          <a:solidFill>
            <a:srgbClr val="09243A"/>
          </a:solidFill>
          <a:ln w="12700">
            <a:solidFill>
              <a:srgbClr val="09243A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3950208" y="4608576"/>
            <a:ext cx="1005840" cy="82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20" b="1" dirty="0">
                <a:solidFill>
                  <a:srgbClr val="FFFFFF"/>
                </a:solidFill>
              </a:rPr>
              <a:t>PLACE BID</a:t>
            </a:r>
            <a:endParaRPr lang="en-US" sz="520" dirty="0"/>
          </a:p>
        </p:txBody>
      </p:sp>
      <p:sp>
        <p:nvSpPr>
          <p:cNvPr id="30" name="Shape 28"/>
          <p:cNvSpPr/>
          <p:nvPr/>
        </p:nvSpPr>
        <p:spPr>
          <a:xfrm>
            <a:off x="5376672" y="2304288"/>
            <a:ext cx="1417320" cy="278892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376672" y="2304288"/>
            <a:ext cx="1417320" cy="1024128"/>
          </a:xfrm>
          <a:prstGeom prst="rect">
            <a:avLst/>
          </a:prstGeom>
          <a:solidFill>
            <a:srgbClr val="EFF4F6"/>
          </a:solidFill>
          <a:ln w="12700">
            <a:solidFill>
              <a:srgbClr val="EFF4F6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5833872" y="2624328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A8EAB"/>
                </a:solidFill>
              </a:rPr>
              <a:t>VI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5486400" y="3529584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50" b="1" dirty="0">
                <a:solidFill>
                  <a:srgbClr val="1D3243"/>
                </a:solidFill>
              </a:rPr>
              <a:t>School Print</a:t>
            </a:r>
            <a:endParaRPr lang="en-US" sz="750" dirty="0"/>
          </a:p>
        </p:txBody>
      </p:sp>
      <p:sp>
        <p:nvSpPr>
          <p:cNvPr id="34" name="Text 32"/>
          <p:cNvSpPr/>
          <p:nvPr/>
        </p:nvSpPr>
        <p:spPr>
          <a:xfrm>
            <a:off x="5486400" y="4023360"/>
            <a:ext cx="11887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dirty="0">
                <a:solidFill>
                  <a:srgbClr val="09243A"/>
                </a:solidFill>
              </a:rPr>
              <a:t>RM 45.00</a:t>
            </a:r>
            <a:endParaRPr lang="en-US" sz="650" dirty="0"/>
          </a:p>
        </p:txBody>
      </p:sp>
      <p:sp>
        <p:nvSpPr>
          <p:cNvPr id="35" name="Shape 33"/>
          <p:cNvSpPr/>
          <p:nvPr/>
        </p:nvSpPr>
        <p:spPr>
          <a:xfrm>
            <a:off x="5486400" y="4480560"/>
            <a:ext cx="1188720" cy="347472"/>
          </a:xfrm>
          <a:prstGeom prst="roundRect">
            <a:avLst/>
          </a:prstGeom>
          <a:solidFill>
            <a:srgbClr val="09243A"/>
          </a:solidFill>
          <a:ln w="12700">
            <a:solidFill>
              <a:srgbClr val="09243A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5577840" y="4608576"/>
            <a:ext cx="1005840" cy="82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20" b="1" dirty="0">
                <a:solidFill>
                  <a:srgbClr val="FFFFFF"/>
                </a:solidFill>
              </a:rPr>
              <a:t>ADD TO CART</a:t>
            </a:r>
            <a:endParaRPr lang="en-US" sz="520" dirty="0"/>
          </a:p>
        </p:txBody>
      </p:sp>
      <p:sp>
        <p:nvSpPr>
          <p:cNvPr id="37" name="Shape 35"/>
          <p:cNvSpPr/>
          <p:nvPr/>
        </p:nvSpPr>
        <p:spPr>
          <a:xfrm>
            <a:off x="6327648" y="5705856"/>
            <a:ext cx="960120" cy="256032"/>
          </a:xfrm>
          <a:prstGeom prst="roundRect">
            <a:avLst>
              <a:gd name="adj" fmla="val 42857"/>
            </a:avLst>
          </a:prstGeom>
          <a:solidFill>
            <a:srgbClr val="F0EBFA"/>
          </a:solidFill>
          <a:ln w="12700">
            <a:solidFill>
              <a:srgbClr val="F0EBFA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391656" y="5774436"/>
            <a:ext cx="83210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7656B5"/>
                </a:solidFill>
              </a:rPr>
              <a:t>SAMPLE DESIGN</a:t>
            </a:r>
            <a:endParaRPr lang="en-US" sz="700" dirty="0"/>
          </a:p>
        </p:txBody>
      </p:sp>
      <p:sp>
        <p:nvSpPr>
          <p:cNvPr id="39" name="Shape 37"/>
          <p:cNvSpPr/>
          <p:nvPr/>
        </p:nvSpPr>
        <p:spPr>
          <a:xfrm>
            <a:off x="530352" y="5577840"/>
            <a:ext cx="2008022" cy="768096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5240">
            <a:solidFill>
              <a:srgbClr val="0A8EAB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640080" y="5705856"/>
            <a:ext cx="274320" cy="274320"/>
          </a:xfrm>
          <a:prstGeom prst="ellipse">
            <a:avLst/>
          </a:prstGeom>
          <a:solidFill>
            <a:srgbClr val="0A8EA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1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987552" y="5715000"/>
            <a:ext cx="144109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dirty="0">
                <a:solidFill>
                  <a:srgbClr val="1D3243"/>
                </a:solidFill>
              </a:rPr>
              <a:t>Submit final order</a:t>
            </a:r>
            <a:endParaRPr lang="en-US" sz="900" dirty="0"/>
          </a:p>
        </p:txBody>
      </p:sp>
      <p:sp>
        <p:nvSpPr>
          <p:cNvPr id="42" name="Shape 40"/>
          <p:cNvSpPr/>
          <p:nvPr/>
        </p:nvSpPr>
        <p:spPr>
          <a:xfrm>
            <a:off x="2794406" y="5577840"/>
            <a:ext cx="2008022" cy="768096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5240">
            <a:solidFill>
              <a:srgbClr val="E4BD31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2904134" y="5705856"/>
            <a:ext cx="274320" cy="274320"/>
          </a:xfrm>
          <a:prstGeom prst="ellipse">
            <a:avLst/>
          </a:prstGeom>
          <a:solidFill>
            <a:srgbClr val="E4BD3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2</a:t>
            </a:r>
            <a:endParaRPr lang="en-US" sz="1000" dirty="0"/>
          </a:p>
        </p:txBody>
      </p:sp>
      <p:sp>
        <p:nvSpPr>
          <p:cNvPr id="44" name="Text 42"/>
          <p:cNvSpPr/>
          <p:nvPr/>
        </p:nvSpPr>
        <p:spPr>
          <a:xfrm>
            <a:off x="3251606" y="5715000"/>
            <a:ext cx="144109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dirty="0">
                <a:solidFill>
                  <a:srgbClr val="1D3243"/>
                </a:solidFill>
              </a:rPr>
              <a:t>Invoice and payment slip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5058461" y="5577840"/>
            <a:ext cx="2008022" cy="768096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5240">
            <a:solidFill>
              <a:srgbClr val="7656B5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5168189" y="5705856"/>
            <a:ext cx="274320" cy="274320"/>
          </a:xfrm>
          <a:prstGeom prst="ellipse">
            <a:avLst/>
          </a:prstGeom>
          <a:solidFill>
            <a:srgbClr val="7656B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3</a:t>
            </a:r>
            <a:endParaRPr lang="en-US" sz="1000" dirty="0"/>
          </a:p>
        </p:txBody>
      </p:sp>
      <p:sp>
        <p:nvSpPr>
          <p:cNvPr id="47" name="Text 45"/>
          <p:cNvSpPr/>
          <p:nvPr/>
        </p:nvSpPr>
        <p:spPr>
          <a:xfrm>
            <a:off x="5515661" y="5715000"/>
            <a:ext cx="144109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dirty="0">
                <a:solidFill>
                  <a:srgbClr val="1D3243"/>
                </a:solidFill>
              </a:rPr>
              <a:t>Wrap package</a:t>
            </a:r>
            <a:endParaRPr lang="en-US" sz="900" dirty="0"/>
          </a:p>
        </p:txBody>
      </p:sp>
      <p:sp>
        <p:nvSpPr>
          <p:cNvPr id="48" name="Shape 46"/>
          <p:cNvSpPr/>
          <p:nvPr/>
        </p:nvSpPr>
        <p:spPr>
          <a:xfrm>
            <a:off x="7322515" y="5577840"/>
            <a:ext cx="2008022" cy="768096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5240">
            <a:solidFill>
              <a:srgbClr val="0D8A63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7432243" y="5705856"/>
            <a:ext cx="274320" cy="274320"/>
          </a:xfrm>
          <a:prstGeom prst="ellipse">
            <a:avLst/>
          </a:prstGeom>
          <a:solidFill>
            <a:srgbClr val="0D8A6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4</a:t>
            </a:r>
            <a:endParaRPr lang="en-US" sz="1000" dirty="0"/>
          </a:p>
        </p:txBody>
      </p:sp>
      <p:sp>
        <p:nvSpPr>
          <p:cNvPr id="50" name="Text 48"/>
          <p:cNvSpPr/>
          <p:nvPr/>
        </p:nvSpPr>
        <p:spPr>
          <a:xfrm>
            <a:off x="7779715" y="5715000"/>
            <a:ext cx="144109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dirty="0">
                <a:solidFill>
                  <a:srgbClr val="1D3243"/>
                </a:solidFill>
              </a:rPr>
              <a:t>Courier and delivery proof</a:t>
            </a:r>
            <a:endParaRPr lang="en-US" sz="900" dirty="0"/>
          </a:p>
        </p:txBody>
      </p:sp>
      <p:sp>
        <p:nvSpPr>
          <p:cNvPr id="51" name="Shape 49"/>
          <p:cNvSpPr/>
          <p:nvPr/>
        </p:nvSpPr>
        <p:spPr>
          <a:xfrm>
            <a:off x="9586570" y="5577840"/>
            <a:ext cx="2008022" cy="768096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5240">
            <a:solidFill>
              <a:srgbClr val="143D58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9696298" y="5705856"/>
            <a:ext cx="274320" cy="274320"/>
          </a:xfrm>
          <a:prstGeom prst="ellipse">
            <a:avLst/>
          </a:prstGeom>
          <a:solidFill>
            <a:srgbClr val="143D5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5</a:t>
            </a:r>
            <a:endParaRPr lang="en-US" sz="1000" dirty="0"/>
          </a:p>
        </p:txBody>
      </p:sp>
      <p:sp>
        <p:nvSpPr>
          <p:cNvPr id="53" name="Text 51"/>
          <p:cNvSpPr/>
          <p:nvPr/>
        </p:nvSpPr>
        <p:spPr>
          <a:xfrm>
            <a:off x="10043770" y="5715000"/>
            <a:ext cx="144109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dirty="0">
                <a:solidFill>
                  <a:srgbClr val="1D3243"/>
                </a:solidFill>
              </a:rPr>
              <a:t>Member feedback</a:t>
            </a:r>
            <a:endParaRPr lang="en-US" sz="900" dirty="0"/>
          </a:p>
        </p:txBody>
      </p:sp>
      <p:sp>
        <p:nvSpPr>
          <p:cNvPr id="54" name="Shape 52"/>
          <p:cNvSpPr/>
          <p:nvPr/>
        </p:nvSpPr>
        <p:spPr>
          <a:xfrm>
            <a:off x="7818120" y="1993392"/>
            <a:ext cx="146304" cy="146304"/>
          </a:xfrm>
          <a:prstGeom prst="ellipse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8065008" y="1938528"/>
            <a:ext cx="34107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36A7B"/>
                </a:solidFill>
              </a:rPr>
              <a:t>Multiple pictures and video</a:t>
            </a:r>
            <a:endParaRPr lang="en-US" sz="950" dirty="0"/>
          </a:p>
        </p:txBody>
      </p:sp>
      <p:sp>
        <p:nvSpPr>
          <p:cNvPr id="56" name="Shape 54"/>
          <p:cNvSpPr/>
          <p:nvPr/>
        </p:nvSpPr>
        <p:spPr>
          <a:xfrm>
            <a:off x="7818120" y="2450592"/>
            <a:ext cx="146304" cy="146304"/>
          </a:xfrm>
          <a:prstGeom prst="ellipse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8065008" y="2395728"/>
            <a:ext cx="34107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36A7B"/>
                </a:solidFill>
              </a:rPr>
              <a:t>Price, stock and product details</a:t>
            </a:r>
            <a:endParaRPr lang="en-US" sz="950" dirty="0"/>
          </a:p>
        </p:txBody>
      </p:sp>
      <p:sp>
        <p:nvSpPr>
          <p:cNvPr id="58" name="Shape 56"/>
          <p:cNvSpPr/>
          <p:nvPr/>
        </p:nvSpPr>
        <p:spPr>
          <a:xfrm>
            <a:off x="7818120" y="2907792"/>
            <a:ext cx="146304" cy="146304"/>
          </a:xfrm>
          <a:prstGeom prst="ellipse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8065008" y="2852928"/>
            <a:ext cx="34107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36A7B"/>
                </a:solidFill>
              </a:rPr>
              <a:t>Countdown bidding with final bids</a:t>
            </a:r>
            <a:endParaRPr lang="en-US" sz="950" dirty="0"/>
          </a:p>
        </p:txBody>
      </p:sp>
      <p:sp>
        <p:nvSpPr>
          <p:cNvPr id="60" name="Shape 58"/>
          <p:cNvSpPr/>
          <p:nvPr/>
        </p:nvSpPr>
        <p:spPr>
          <a:xfrm>
            <a:off x="7818120" y="3364992"/>
            <a:ext cx="146304" cy="146304"/>
          </a:xfrm>
          <a:prstGeom prst="ellipse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8065008" y="3310128"/>
            <a:ext cx="34107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36A7B"/>
                </a:solidFill>
              </a:rPr>
              <a:t>No-U-turn checkout confirmation</a:t>
            </a:r>
            <a:endParaRPr lang="en-US" sz="950" dirty="0"/>
          </a:p>
        </p:txBody>
      </p:sp>
      <p:sp>
        <p:nvSpPr>
          <p:cNvPr id="62" name="Shape 60"/>
          <p:cNvSpPr/>
          <p:nvPr/>
        </p:nvSpPr>
        <p:spPr>
          <a:xfrm>
            <a:off x="7818120" y="3822192"/>
            <a:ext cx="146304" cy="146304"/>
          </a:xfrm>
          <a:prstGeom prst="ellipse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8065008" y="3767328"/>
            <a:ext cx="34107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36A7B"/>
                </a:solidFill>
              </a:rPr>
              <a:t>Back-office order acceptance</a:t>
            </a:r>
            <a:endParaRPr lang="en-US" sz="950" dirty="0"/>
          </a:p>
        </p:txBody>
      </p:sp>
      <p:sp>
        <p:nvSpPr>
          <p:cNvPr id="64" name="Shape 62"/>
          <p:cNvSpPr/>
          <p:nvPr/>
        </p:nvSpPr>
        <p:spPr>
          <a:xfrm>
            <a:off x="7818120" y="4279392"/>
            <a:ext cx="146304" cy="146304"/>
          </a:xfrm>
          <a:prstGeom prst="ellipse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8065008" y="4224528"/>
            <a:ext cx="34107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36A7B"/>
                </a:solidFill>
              </a:rPr>
              <a:t>Invoice generation and slip review</a:t>
            </a:r>
            <a:endParaRPr lang="en-US" sz="950" dirty="0"/>
          </a:p>
        </p:txBody>
      </p:sp>
      <p:sp>
        <p:nvSpPr>
          <p:cNvPr id="66" name="Shape 64"/>
          <p:cNvSpPr/>
          <p:nvPr/>
        </p:nvSpPr>
        <p:spPr>
          <a:xfrm>
            <a:off x="7818120" y="4736592"/>
            <a:ext cx="146304" cy="146304"/>
          </a:xfrm>
          <a:prstGeom prst="ellipse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8065008" y="4681728"/>
            <a:ext cx="34107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36A7B"/>
                </a:solidFill>
              </a:rPr>
              <a:t>Delivery vendor and proof picture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68328" y="6510528"/>
            <a:ext cx="16459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00">
                <a:solidFill>
                  <a:srgbClr val="60738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84048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60" kern="0" dirty="0">
                <a:solidFill>
                  <a:srgbClr val="0A8EAB"/>
                </a:solidFill>
              </a:rPr>
              <a:t>LEARNING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30352" y="658368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D3243"/>
                </a:solidFill>
              </a:rPr>
              <a:t>A private Udemy-style learning experience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30352" y="1216152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Create structured courses, stream protected video and let every member continue exactly where they stopped.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30352" y="1700784"/>
            <a:ext cx="7498080" cy="4407408"/>
          </a:xfrm>
          <a:prstGeom prst="roundRect">
            <a:avLst>
              <a:gd name="adj" fmla="val 1660"/>
            </a:avLst>
          </a:prstGeom>
          <a:solidFill>
            <a:srgbClr val="FFFFFF"/>
          </a:solidFill>
          <a:ln w="15240">
            <a:solidFill>
              <a:srgbClr val="C8D5DC"/>
            </a:solidFill>
            <a:prstDash val="solid"/>
          </a:ln>
          <a:effectLst>
            <a:outerShdw sx="100000" sy="100000" kx="0" ky="0" algn="bl" rotWithShape="0" blurRad="25400" dist="50800" dir="2700000">
              <a:srgbClr val="8999A4">
                <a:alpha val="2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30352" y="1700784"/>
            <a:ext cx="7498080" cy="347472"/>
          </a:xfrm>
          <a:prstGeom prst="rect">
            <a:avLst/>
          </a:prstGeom>
          <a:solidFill>
            <a:srgbClr val="09243A"/>
          </a:solidFill>
          <a:ln w="12700">
            <a:solidFill>
              <a:srgbClr val="09243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76656" y="1819656"/>
            <a:ext cx="73152" cy="73152"/>
          </a:xfrm>
          <a:prstGeom prst="ellipse">
            <a:avLst/>
          </a:prstGeom>
          <a:solidFill>
            <a:srgbClr val="E76666"/>
          </a:solidFill>
          <a:ln w="12700">
            <a:solidFill>
              <a:srgbClr val="E76666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59536" y="1819656"/>
            <a:ext cx="73152" cy="73152"/>
          </a:xfrm>
          <a:prstGeom prst="ellipse">
            <a:avLst/>
          </a:prstGeom>
          <a:solidFill>
            <a:srgbClr val="E3B441"/>
          </a:solidFill>
          <a:ln w="12700">
            <a:solidFill>
              <a:srgbClr val="E3B441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42416" y="1819656"/>
            <a:ext cx="73152" cy="73152"/>
          </a:xfrm>
          <a:prstGeom prst="ellipse">
            <a:avLst/>
          </a:prstGeom>
          <a:solidFill>
            <a:srgbClr val="3DAA72"/>
          </a:solidFill>
          <a:ln w="12700">
            <a:solidFill>
              <a:srgbClr val="3DAA72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216152" y="1810512"/>
            <a:ext cx="65379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b="1" dirty="0">
                <a:solidFill>
                  <a:srgbClr val="FFFFFF"/>
                </a:solidFill>
              </a:rPr>
              <a:t>VI Connect — Member learning</a:t>
            </a:r>
            <a:endParaRPr lang="en-US" sz="650" dirty="0"/>
          </a:p>
        </p:txBody>
      </p:sp>
      <p:sp>
        <p:nvSpPr>
          <p:cNvPr id="11" name="Shape 9"/>
          <p:cNvSpPr/>
          <p:nvPr/>
        </p:nvSpPr>
        <p:spPr>
          <a:xfrm>
            <a:off x="530352" y="2048256"/>
            <a:ext cx="1499616" cy="4059936"/>
          </a:xfrm>
          <a:prstGeom prst="rect">
            <a:avLst/>
          </a:prstGeom>
          <a:solidFill>
            <a:srgbClr val="102F46"/>
          </a:solidFill>
          <a:ln w="12700">
            <a:solidFill>
              <a:srgbClr val="102F4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21792" y="2295144"/>
            <a:ext cx="1316736" cy="228600"/>
          </a:xfrm>
          <a:prstGeom prst="roundRect">
            <a:avLst>
              <a:gd name="adj" fmla="val 16000"/>
            </a:avLst>
          </a:prstGeom>
          <a:solidFill>
            <a:srgbClr val="1E526D"/>
          </a:solidFill>
          <a:ln w="12700">
            <a:solidFill>
              <a:srgbClr val="1E526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13232" y="2359152"/>
            <a:ext cx="1179576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b="1" dirty="0">
                <a:solidFill>
                  <a:srgbClr val="FFFFFF"/>
                </a:solidFill>
              </a:rPr>
              <a:t>FORM 1</a:t>
            </a:r>
            <a:endParaRPr lang="en-US" sz="530" dirty="0"/>
          </a:p>
        </p:txBody>
      </p:sp>
      <p:sp>
        <p:nvSpPr>
          <p:cNvPr id="14" name="Text 12"/>
          <p:cNvSpPr/>
          <p:nvPr/>
        </p:nvSpPr>
        <p:spPr>
          <a:xfrm>
            <a:off x="713232" y="2679192"/>
            <a:ext cx="1179576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dirty="0">
                <a:solidFill>
                  <a:srgbClr val="A9BECA"/>
                </a:solidFill>
              </a:rPr>
              <a:t>FORM 2</a:t>
            </a:r>
            <a:endParaRPr lang="en-US" sz="530" dirty="0"/>
          </a:p>
        </p:txBody>
      </p:sp>
      <p:sp>
        <p:nvSpPr>
          <p:cNvPr id="15" name="Text 13"/>
          <p:cNvSpPr/>
          <p:nvPr/>
        </p:nvSpPr>
        <p:spPr>
          <a:xfrm>
            <a:off x="713232" y="2999232"/>
            <a:ext cx="1179576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dirty="0">
                <a:solidFill>
                  <a:srgbClr val="A9BECA"/>
                </a:solidFill>
              </a:rPr>
              <a:t>FORM 3</a:t>
            </a:r>
            <a:endParaRPr lang="en-US" sz="530" dirty="0"/>
          </a:p>
        </p:txBody>
      </p:sp>
      <p:sp>
        <p:nvSpPr>
          <p:cNvPr id="16" name="Text 14"/>
          <p:cNvSpPr/>
          <p:nvPr/>
        </p:nvSpPr>
        <p:spPr>
          <a:xfrm>
            <a:off x="713232" y="3319272"/>
            <a:ext cx="1179576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dirty="0">
                <a:solidFill>
                  <a:srgbClr val="A9BECA"/>
                </a:solidFill>
              </a:rPr>
              <a:t>FORM 4</a:t>
            </a:r>
            <a:endParaRPr lang="en-US" sz="530" dirty="0"/>
          </a:p>
        </p:txBody>
      </p:sp>
      <p:sp>
        <p:nvSpPr>
          <p:cNvPr id="17" name="Text 15"/>
          <p:cNvSpPr/>
          <p:nvPr/>
        </p:nvSpPr>
        <p:spPr>
          <a:xfrm>
            <a:off x="713232" y="3639312"/>
            <a:ext cx="1179576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30" dirty="0">
                <a:solidFill>
                  <a:srgbClr val="A9BECA"/>
                </a:solidFill>
              </a:rPr>
              <a:t>FORM 5</a:t>
            </a:r>
            <a:endParaRPr lang="en-US" sz="530" dirty="0"/>
          </a:p>
        </p:txBody>
      </p:sp>
      <p:sp>
        <p:nvSpPr>
          <p:cNvPr id="18" name="Text 16"/>
          <p:cNvSpPr/>
          <p:nvPr/>
        </p:nvSpPr>
        <p:spPr>
          <a:xfrm>
            <a:off x="2231136" y="226771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3243"/>
                </a:solidFill>
              </a:rPr>
              <a:t>Science / Sains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5815584" y="2267712"/>
            <a:ext cx="1051560" cy="256032"/>
          </a:xfrm>
          <a:prstGeom prst="roundRect">
            <a:avLst>
              <a:gd name="adj" fmla="val 42857"/>
            </a:avLst>
          </a:prstGeom>
          <a:solidFill>
            <a:srgbClr val="E5F5EF"/>
          </a:solidFill>
          <a:ln w="12700">
            <a:solidFill>
              <a:srgbClr val="E5F5E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879592" y="2336292"/>
            <a:ext cx="92354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0D8A63"/>
                </a:solidFill>
              </a:rPr>
              <a:t>42% COMPLETE</a:t>
            </a:r>
            <a:endParaRPr lang="en-US" sz="700" dirty="0"/>
          </a:p>
        </p:txBody>
      </p:sp>
      <p:sp>
        <p:nvSpPr>
          <p:cNvPr id="21" name="Shape 19"/>
          <p:cNvSpPr/>
          <p:nvPr/>
        </p:nvSpPr>
        <p:spPr>
          <a:xfrm>
            <a:off x="2231136" y="2862072"/>
            <a:ext cx="1417320" cy="242316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231136" y="2862072"/>
            <a:ext cx="1417320" cy="960120"/>
          </a:xfrm>
          <a:prstGeom prst="rect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2752344" y="3163824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▶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2340864" y="4005072"/>
            <a:ext cx="11887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50" dirty="0">
                <a:solidFill>
                  <a:srgbClr val="0A8EAB"/>
                </a:solidFill>
              </a:rPr>
              <a:t>Chapter 1</a:t>
            </a:r>
            <a:endParaRPr lang="en-US" sz="550" dirty="0"/>
          </a:p>
        </p:txBody>
      </p:sp>
      <p:sp>
        <p:nvSpPr>
          <p:cNvPr id="25" name="Text 23"/>
          <p:cNvSpPr/>
          <p:nvPr/>
        </p:nvSpPr>
        <p:spPr>
          <a:xfrm>
            <a:off x="2340864" y="4206240"/>
            <a:ext cx="1188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b="1" dirty="0">
                <a:solidFill>
                  <a:srgbClr val="1D3243"/>
                </a:solidFill>
              </a:rPr>
              <a:t>Cells and living things</a:t>
            </a:r>
            <a:endParaRPr lang="en-US" sz="720" dirty="0"/>
          </a:p>
        </p:txBody>
      </p:sp>
      <p:sp>
        <p:nvSpPr>
          <p:cNvPr id="26" name="Shape 24"/>
          <p:cNvSpPr/>
          <p:nvPr/>
        </p:nvSpPr>
        <p:spPr>
          <a:xfrm>
            <a:off x="2340864" y="4846320"/>
            <a:ext cx="1188720" cy="118872"/>
          </a:xfrm>
          <a:prstGeom prst="roundRect">
            <a:avLst/>
          </a:prstGeom>
          <a:solidFill>
            <a:srgbClr val="EFF4F6"/>
          </a:solidFill>
          <a:ln w="12700">
            <a:solidFill>
              <a:srgbClr val="EFF4F6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2340864" y="4846320"/>
            <a:ext cx="855878" cy="118872"/>
          </a:xfrm>
          <a:prstGeom prst="roundRect">
            <a:avLst/>
          </a:prstGeom>
          <a:solidFill>
            <a:srgbClr val="0D8A63"/>
          </a:solidFill>
          <a:ln w="12700">
            <a:solidFill>
              <a:srgbClr val="0D8A63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858768" y="2862072"/>
            <a:ext cx="1417320" cy="242316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858768" y="2862072"/>
            <a:ext cx="1417320" cy="960120"/>
          </a:xfrm>
          <a:prstGeom prst="rect">
            <a:avLst/>
          </a:prstGeom>
          <a:solidFill>
            <a:srgbClr val="143D58"/>
          </a:solidFill>
          <a:ln w="12700">
            <a:solidFill>
              <a:srgbClr val="143D58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379976" y="3163824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▶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3968496" y="4005072"/>
            <a:ext cx="11887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50" dirty="0">
                <a:solidFill>
                  <a:srgbClr val="0A8EAB"/>
                </a:solidFill>
              </a:rPr>
              <a:t>Chapter 2</a:t>
            </a:r>
            <a:endParaRPr lang="en-US" sz="550" dirty="0"/>
          </a:p>
        </p:txBody>
      </p:sp>
      <p:sp>
        <p:nvSpPr>
          <p:cNvPr id="32" name="Text 30"/>
          <p:cNvSpPr/>
          <p:nvPr/>
        </p:nvSpPr>
        <p:spPr>
          <a:xfrm>
            <a:off x="3968496" y="4206240"/>
            <a:ext cx="1188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b="1" dirty="0">
                <a:solidFill>
                  <a:srgbClr val="1D3243"/>
                </a:solidFill>
              </a:rPr>
              <a:t>Matter and energy</a:t>
            </a:r>
            <a:endParaRPr lang="en-US" sz="720" dirty="0"/>
          </a:p>
        </p:txBody>
      </p:sp>
      <p:sp>
        <p:nvSpPr>
          <p:cNvPr id="33" name="Shape 31"/>
          <p:cNvSpPr/>
          <p:nvPr/>
        </p:nvSpPr>
        <p:spPr>
          <a:xfrm>
            <a:off x="3968496" y="4846320"/>
            <a:ext cx="1188720" cy="118872"/>
          </a:xfrm>
          <a:prstGeom prst="roundRect">
            <a:avLst/>
          </a:prstGeom>
          <a:solidFill>
            <a:srgbClr val="EFF4F6"/>
          </a:solidFill>
          <a:ln w="12700">
            <a:solidFill>
              <a:srgbClr val="EFF4F6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968496" y="4846320"/>
            <a:ext cx="332842" cy="118872"/>
          </a:xfrm>
          <a:prstGeom prst="roundRect">
            <a:avLst/>
          </a:prstGeom>
          <a:solidFill>
            <a:srgbClr val="0D8A63"/>
          </a:solidFill>
          <a:ln w="12700">
            <a:solidFill>
              <a:srgbClr val="0D8A63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5486400" y="2862072"/>
            <a:ext cx="1417320" cy="242316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486400" y="2862072"/>
            <a:ext cx="1417320" cy="960120"/>
          </a:xfrm>
          <a:prstGeom prst="rect">
            <a:avLst/>
          </a:prstGeom>
          <a:solidFill>
            <a:srgbClr val="143D58"/>
          </a:solidFill>
          <a:ln w="12700">
            <a:solidFill>
              <a:srgbClr val="143D5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007608" y="3163824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</a:rPr>
              <a:t>▶</a:t>
            </a:r>
            <a:endParaRPr lang="en-US" sz="1400" dirty="0"/>
          </a:p>
        </p:txBody>
      </p:sp>
      <p:sp>
        <p:nvSpPr>
          <p:cNvPr id="38" name="Text 36"/>
          <p:cNvSpPr/>
          <p:nvPr/>
        </p:nvSpPr>
        <p:spPr>
          <a:xfrm>
            <a:off x="5596128" y="4005072"/>
            <a:ext cx="11887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50" dirty="0">
                <a:solidFill>
                  <a:srgbClr val="0A8EAB"/>
                </a:solidFill>
              </a:rPr>
              <a:t>Chapter 3</a:t>
            </a:r>
            <a:endParaRPr lang="en-US" sz="550" dirty="0"/>
          </a:p>
        </p:txBody>
      </p:sp>
      <p:sp>
        <p:nvSpPr>
          <p:cNvPr id="39" name="Text 37"/>
          <p:cNvSpPr/>
          <p:nvPr/>
        </p:nvSpPr>
        <p:spPr>
          <a:xfrm>
            <a:off x="5596128" y="4206240"/>
            <a:ext cx="1188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20" b="1" dirty="0">
                <a:solidFill>
                  <a:srgbClr val="1D3243"/>
                </a:solidFill>
              </a:rPr>
              <a:t>Earth and space</a:t>
            </a:r>
            <a:endParaRPr lang="en-US" sz="720" dirty="0"/>
          </a:p>
        </p:txBody>
      </p:sp>
      <p:sp>
        <p:nvSpPr>
          <p:cNvPr id="40" name="Shape 38"/>
          <p:cNvSpPr/>
          <p:nvPr/>
        </p:nvSpPr>
        <p:spPr>
          <a:xfrm>
            <a:off x="5596128" y="4846320"/>
            <a:ext cx="1188720" cy="118872"/>
          </a:xfrm>
          <a:prstGeom prst="roundRect">
            <a:avLst/>
          </a:prstGeom>
          <a:solidFill>
            <a:srgbClr val="EFF4F6"/>
          </a:solidFill>
          <a:ln w="12700">
            <a:solidFill>
              <a:srgbClr val="EFF4F6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5596128" y="4846320"/>
            <a:ext cx="0" cy="118872"/>
          </a:xfrm>
          <a:prstGeom prst="roundRect">
            <a:avLst/>
          </a:prstGeom>
          <a:solidFill>
            <a:srgbClr val="0D8A63"/>
          </a:solidFill>
          <a:ln w="12700">
            <a:solidFill>
              <a:srgbClr val="0D8A63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6876288" y="5760720"/>
            <a:ext cx="960120" cy="256032"/>
          </a:xfrm>
          <a:prstGeom prst="roundRect">
            <a:avLst>
              <a:gd name="adj" fmla="val 42857"/>
            </a:avLst>
          </a:prstGeom>
          <a:solidFill>
            <a:srgbClr val="F0EBFA"/>
          </a:solidFill>
          <a:ln w="12700">
            <a:solidFill>
              <a:srgbClr val="F0EBFA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940296" y="5829300"/>
            <a:ext cx="83210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700" b="1" dirty="0">
                <a:solidFill>
                  <a:srgbClr val="7656B5"/>
                </a:solidFill>
              </a:rPr>
              <a:t>SAMPLE DESIGN</a:t>
            </a:r>
            <a:endParaRPr lang="en-US" sz="700" dirty="0"/>
          </a:p>
        </p:txBody>
      </p:sp>
      <p:sp>
        <p:nvSpPr>
          <p:cNvPr id="44" name="Shape 42"/>
          <p:cNvSpPr/>
          <p:nvPr/>
        </p:nvSpPr>
        <p:spPr>
          <a:xfrm>
            <a:off x="8302752" y="1929384"/>
            <a:ext cx="146304" cy="146304"/>
          </a:xfrm>
          <a:prstGeom prst="ellipse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8549640" y="1874520"/>
            <a:ext cx="29992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536A7B"/>
                </a:solidFill>
              </a:rPr>
              <a:t>Form → category → subject → chapter</a:t>
            </a:r>
            <a:endParaRPr lang="en-US" sz="960" dirty="0"/>
          </a:p>
        </p:txBody>
      </p:sp>
      <p:sp>
        <p:nvSpPr>
          <p:cNvPr id="46" name="Shape 44"/>
          <p:cNvSpPr/>
          <p:nvPr/>
        </p:nvSpPr>
        <p:spPr>
          <a:xfrm>
            <a:off x="8302752" y="2423160"/>
            <a:ext cx="146304" cy="146304"/>
          </a:xfrm>
          <a:prstGeom prst="ellipse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8549640" y="2368296"/>
            <a:ext cx="29992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536A7B"/>
                </a:solidFill>
              </a:rPr>
              <a:t>YouTube embeds or compressed uploads</a:t>
            </a:r>
            <a:endParaRPr lang="en-US" sz="960" dirty="0"/>
          </a:p>
        </p:txBody>
      </p:sp>
      <p:sp>
        <p:nvSpPr>
          <p:cNvPr id="48" name="Shape 46"/>
          <p:cNvSpPr/>
          <p:nvPr/>
        </p:nvSpPr>
        <p:spPr>
          <a:xfrm>
            <a:off x="8302752" y="2916936"/>
            <a:ext cx="146304" cy="146304"/>
          </a:xfrm>
          <a:prstGeom prst="ellipse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8549640" y="2862072"/>
            <a:ext cx="29992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536A7B"/>
                </a:solidFill>
              </a:rPr>
              <a:t>720p minimum; Full HD recommended</a:t>
            </a:r>
            <a:endParaRPr lang="en-US" sz="960" dirty="0"/>
          </a:p>
        </p:txBody>
      </p:sp>
      <p:sp>
        <p:nvSpPr>
          <p:cNvPr id="50" name="Shape 48"/>
          <p:cNvSpPr/>
          <p:nvPr/>
        </p:nvSpPr>
        <p:spPr>
          <a:xfrm>
            <a:off x="8302752" y="3410712"/>
            <a:ext cx="146304" cy="146304"/>
          </a:xfrm>
          <a:prstGeom prst="ellipse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8549640" y="3355848"/>
            <a:ext cx="29992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536A7B"/>
                </a:solidFill>
              </a:rPr>
              <a:t>PDF, PPTX, Word, Excel and images</a:t>
            </a:r>
            <a:endParaRPr lang="en-US" sz="960" dirty="0"/>
          </a:p>
        </p:txBody>
      </p:sp>
      <p:sp>
        <p:nvSpPr>
          <p:cNvPr id="52" name="Shape 50"/>
          <p:cNvSpPr/>
          <p:nvPr/>
        </p:nvSpPr>
        <p:spPr>
          <a:xfrm>
            <a:off x="8302752" y="3904488"/>
            <a:ext cx="146304" cy="146304"/>
          </a:xfrm>
          <a:prstGeom prst="ellipse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8549640" y="3849624"/>
            <a:ext cx="29992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536A7B"/>
                </a:solidFill>
              </a:rPr>
              <a:t>Resume position and completion percent</a:t>
            </a:r>
            <a:endParaRPr lang="en-US" sz="960" dirty="0"/>
          </a:p>
        </p:txBody>
      </p:sp>
      <p:sp>
        <p:nvSpPr>
          <p:cNvPr id="54" name="Shape 52"/>
          <p:cNvSpPr/>
          <p:nvPr/>
        </p:nvSpPr>
        <p:spPr>
          <a:xfrm>
            <a:off x="8302752" y="4398264"/>
            <a:ext cx="146304" cy="146304"/>
          </a:xfrm>
          <a:prstGeom prst="ellipse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8549640" y="4343400"/>
            <a:ext cx="29992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536A7B"/>
                </a:solidFill>
              </a:rPr>
              <a:t>Likes, loves and private feedback</a:t>
            </a:r>
            <a:endParaRPr lang="en-US" sz="960" dirty="0"/>
          </a:p>
        </p:txBody>
      </p:sp>
      <p:sp>
        <p:nvSpPr>
          <p:cNvPr id="56" name="Shape 54"/>
          <p:cNvSpPr/>
          <p:nvPr/>
        </p:nvSpPr>
        <p:spPr>
          <a:xfrm>
            <a:off x="8302752" y="4892040"/>
            <a:ext cx="146304" cy="146304"/>
          </a:xfrm>
          <a:prstGeom prst="ellipse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8549640" y="4837176"/>
            <a:ext cx="29992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536A7B"/>
                </a:solidFill>
              </a:rPr>
              <a:t>Primary asset and retained versions</a:t>
            </a:r>
            <a:endParaRPr lang="en-US" sz="96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68328" y="6510528"/>
            <a:ext cx="16459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00">
                <a:solidFill>
                  <a:srgbClr val="60738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84048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60" kern="0" dirty="0">
                <a:solidFill>
                  <a:srgbClr val="0A8EAB"/>
                </a:solidFill>
              </a:rPr>
              <a:t>USER GUIDE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30352" y="658368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D3243"/>
                </a:solidFill>
              </a:rPr>
              <a:t>Publishing a learning chapter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30352" y="1216152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The content creator controls structure, visibility and history without deleting previous resources.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30352" y="1709928"/>
            <a:ext cx="2008022" cy="768096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5240">
            <a:solidFill>
              <a:srgbClr val="0A8EA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837944"/>
            <a:ext cx="274320" cy="274320"/>
          </a:xfrm>
          <a:prstGeom prst="ellipse">
            <a:avLst/>
          </a:prstGeom>
          <a:solidFill>
            <a:srgbClr val="0A8EA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1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987552" y="1847088"/>
            <a:ext cx="144109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dirty="0">
                <a:solidFill>
                  <a:srgbClr val="1D3243"/>
                </a:solidFill>
              </a:rPr>
              <a:t>Choose Form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2794406" y="1709928"/>
            <a:ext cx="2008022" cy="768096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5240">
            <a:solidFill>
              <a:srgbClr val="7656B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904134" y="1837944"/>
            <a:ext cx="274320" cy="274320"/>
          </a:xfrm>
          <a:prstGeom prst="ellipse">
            <a:avLst/>
          </a:prstGeom>
          <a:solidFill>
            <a:srgbClr val="7656B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2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3251606" y="1847088"/>
            <a:ext cx="144109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dirty="0">
                <a:solidFill>
                  <a:srgbClr val="1D3243"/>
                </a:solidFill>
              </a:rPr>
              <a:t>Choose subject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5058461" y="1709928"/>
            <a:ext cx="2008022" cy="768096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5240">
            <a:solidFill>
              <a:srgbClr val="E4BD31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168189" y="1837944"/>
            <a:ext cx="274320" cy="274320"/>
          </a:xfrm>
          <a:prstGeom prst="ellipse">
            <a:avLst/>
          </a:prstGeom>
          <a:solidFill>
            <a:srgbClr val="E4BD3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3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5515661" y="1847088"/>
            <a:ext cx="144109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dirty="0">
                <a:solidFill>
                  <a:srgbClr val="1D3243"/>
                </a:solidFill>
              </a:rPr>
              <a:t>Create chapter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7322515" y="1709928"/>
            <a:ext cx="2008022" cy="768096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5240">
            <a:solidFill>
              <a:srgbClr val="0D8A6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432243" y="1837944"/>
            <a:ext cx="274320" cy="274320"/>
          </a:xfrm>
          <a:prstGeom prst="ellipse">
            <a:avLst/>
          </a:prstGeom>
          <a:solidFill>
            <a:srgbClr val="0D8A6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4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779715" y="1847088"/>
            <a:ext cx="144109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dirty="0">
                <a:solidFill>
                  <a:srgbClr val="1D3243"/>
                </a:solidFill>
              </a:rPr>
              <a:t>Build content bundle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9586570" y="1709928"/>
            <a:ext cx="2008022" cy="768096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5240">
            <a:solidFill>
              <a:srgbClr val="143D5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696298" y="1837944"/>
            <a:ext cx="274320" cy="274320"/>
          </a:xfrm>
          <a:prstGeom prst="ellipse">
            <a:avLst/>
          </a:prstGeom>
          <a:solidFill>
            <a:srgbClr val="143D58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5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043770" y="1847088"/>
            <a:ext cx="144109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dirty="0">
                <a:solidFill>
                  <a:srgbClr val="1D3243"/>
                </a:solidFill>
              </a:rPr>
              <a:t>Publish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530352" y="2807208"/>
            <a:ext cx="5349240" cy="2651760"/>
          </a:xfrm>
          <a:prstGeom prst="roundRect">
            <a:avLst>
              <a:gd name="adj" fmla="val 2759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  <a:effectLst>
            <a:outerShdw sx="100000" sy="100000" kx="0" ky="0" algn="bl" rotWithShape="0" blurRad="19050" dist="50800" dir="2700000">
              <a:srgbClr val="AAB7C0">
                <a:alpha val="13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530352" y="2807208"/>
            <a:ext cx="73152" cy="2651760"/>
          </a:xfrm>
          <a:prstGeom prst="rect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13232" y="2962656"/>
            <a:ext cx="4983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D3243"/>
                </a:solidFill>
              </a:rPr>
              <a:t>Content bundle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713232" y="3319272"/>
            <a:ext cx="4983480" cy="19933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536A7B"/>
                </a:solidFill>
              </a:rPr>
              <a:t>1. Embed a YouTube share link or upload a video.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36A7B"/>
                </a:solidFill>
              </a:rPr>
              <a:t>2. Add the title and description; uploaded metadata is captured automatically.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36A7B"/>
                </a:solidFill>
              </a:rPr>
              <a:t>3. Bundle PDF, PowerPoint, Word, Excel and image files.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36A7B"/>
                </a:solidFill>
              </a:rPr>
              <a:t>4. Set the primary asset and member visibility.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36A7B"/>
                </a:solidFill>
              </a:rPr>
              <a:t>5. Publish when the chapter is ready.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6272784" y="2807208"/>
            <a:ext cx="5349240" cy="2651760"/>
          </a:xfrm>
          <a:prstGeom prst="roundRect">
            <a:avLst>
              <a:gd name="adj" fmla="val 2759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  <a:effectLst>
            <a:outerShdw sx="100000" sy="100000" kx="0" ky="0" algn="bl" rotWithShape="0" blurRad="19050" dist="50800" dir="2700000">
              <a:srgbClr val="AAB7C0">
                <a:alpha val="13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6272784" y="2807208"/>
            <a:ext cx="73152" cy="2651760"/>
          </a:xfrm>
          <a:prstGeom prst="rect">
            <a:avLst/>
          </a:prstGeom>
          <a:solidFill>
            <a:srgbClr val="0D8A63"/>
          </a:solidFill>
          <a:ln w="12700">
            <a:solidFill>
              <a:srgbClr val="0D8A63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455664" y="2962656"/>
            <a:ext cx="4983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D3243"/>
                </a:solidFill>
              </a:rPr>
              <a:t>Version and response management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6455664" y="3319272"/>
            <a:ext cx="4983480" cy="19933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536A7B"/>
                </a:solidFill>
              </a:rPr>
              <a:t>• Replace an asset to create a new version while retaining history.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36A7B"/>
                </a:solidFill>
              </a:rPr>
              <a:t>• Activate an earlier primary version when needed.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36A7B"/>
                </a:solidFill>
              </a:rPr>
              <a:t>• Review upload timestamps and status.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36A7B"/>
                </a:solidFill>
              </a:rPr>
              <a:t>• Monitor learners, views, likes and loves.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536A7B"/>
                </a:solidFill>
              </a:rPr>
              <a:t>• Read private member feedback in the chapter workspace.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68328" y="6510528"/>
            <a:ext cx="16459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00">
                <a:solidFill>
                  <a:srgbClr val="60738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84048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60" kern="0" dirty="0">
                <a:solidFill>
                  <a:srgbClr val="0A8EAB"/>
                </a:solidFill>
              </a:rPr>
              <a:t>USER GUIDE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30352" y="658368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D3243"/>
                </a:solidFill>
              </a:rPr>
              <a:t>Processing a marketplace order or winning bid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30352" y="1216152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Both selling modes converge on one transparent fulfilment status journey.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30352" y="1764792"/>
            <a:ext cx="3401568" cy="3566160"/>
          </a:xfrm>
          <a:prstGeom prst="roundRect">
            <a:avLst>
              <a:gd name="adj" fmla="val 2151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  <a:effectLst>
            <a:outerShdw sx="100000" sy="100000" kx="0" ky="0" algn="bl" rotWithShape="0" blurRad="19050" dist="50800" dir="2700000">
              <a:srgbClr val="AAB7C0">
                <a:alpha val="13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30352" y="1764792"/>
            <a:ext cx="73152" cy="3566160"/>
          </a:xfrm>
          <a:prstGeom prst="rect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13232" y="1920240"/>
            <a:ext cx="30358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D3243"/>
                </a:solidFill>
              </a:rPr>
              <a:t>Member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13232" y="2276856"/>
            <a:ext cx="3035808" cy="2907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36A7B"/>
                </a:solidFill>
              </a:rPr>
              <a:t>1. Add fixed-price items to the cart or place a final auction bid.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36A7B"/>
                </a:solidFill>
              </a:rPr>
              <a:t>2. Confirm the no-cancellation commitment.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36A7B"/>
                </a:solidFill>
              </a:rPr>
              <a:t>3. View the generated invoice.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36A7B"/>
                </a:solidFill>
              </a:rPr>
              <a:t>4. Upload the payment slip.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36A7B"/>
                </a:solidFill>
              </a:rPr>
              <a:t>5. Track packaging, courier and delivery.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36A7B"/>
                </a:solidFill>
              </a:rPr>
              <a:t>6. Submit feedback.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389120" y="1764792"/>
            <a:ext cx="3401568" cy="3566160"/>
          </a:xfrm>
          <a:prstGeom prst="roundRect">
            <a:avLst>
              <a:gd name="adj" fmla="val 2151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  <a:effectLst>
            <a:outerShdw sx="100000" sy="100000" kx="0" ky="0" algn="bl" rotWithShape="0" blurRad="19050" dist="50800" dir="2700000">
              <a:srgbClr val="AAB7C0">
                <a:alpha val="13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389120" y="1764792"/>
            <a:ext cx="73152" cy="3566160"/>
          </a:xfrm>
          <a:prstGeom prst="rect">
            <a:avLst/>
          </a:prstGeom>
          <a:solidFill>
            <a:srgbClr val="E4BD31"/>
          </a:solidFill>
          <a:ln w="12700">
            <a:solidFill>
              <a:srgbClr val="E4BD3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0" y="1920240"/>
            <a:ext cx="30358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D3243"/>
                </a:solidFill>
              </a:rPr>
              <a:t>Back office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72000" y="2276856"/>
            <a:ext cx="3035808" cy="2907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36A7B"/>
                </a:solidFill>
              </a:rPr>
              <a:t>1. Accept the order or auction winner.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36A7B"/>
                </a:solidFill>
              </a:rPr>
              <a:t>2. Generate the invoice.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36A7B"/>
                </a:solidFill>
              </a:rPr>
              <a:t>3. Verify the payment slip.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36A7B"/>
                </a:solidFill>
              </a:rPr>
              <a:t>4. Mark the package wrapped.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36A7B"/>
                </a:solidFill>
              </a:rPr>
              <a:t>5. Enter the delivery vendor.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36A7B"/>
                </a:solidFill>
              </a:rPr>
              <a:t>6. Confirm delivery with a picture.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8247888" y="1764792"/>
            <a:ext cx="3401568" cy="3566160"/>
          </a:xfrm>
          <a:prstGeom prst="roundRect">
            <a:avLst>
              <a:gd name="adj" fmla="val 2151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  <a:effectLst>
            <a:outerShdw sx="100000" sy="100000" kx="0" ky="0" algn="bl" rotWithShape="0" blurRad="19050" dist="50800" dir="2700000">
              <a:srgbClr val="AAB7C0">
                <a:alpha val="13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8247888" y="1764792"/>
            <a:ext cx="73152" cy="3566160"/>
          </a:xfrm>
          <a:prstGeom prst="rect">
            <a:avLst/>
          </a:prstGeom>
          <a:solidFill>
            <a:srgbClr val="0D8A63"/>
          </a:solidFill>
          <a:ln w="12700">
            <a:solidFill>
              <a:srgbClr val="0D8A6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430768" y="1920240"/>
            <a:ext cx="30358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D3243"/>
                </a:solidFill>
              </a:rPr>
              <a:t>Shared record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430768" y="2276856"/>
            <a:ext cx="3035808" cy="2907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36A7B"/>
                </a:solidFill>
              </a:rPr>
              <a:t>Order source and line items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36A7B"/>
                </a:solidFill>
              </a:rPr>
              <a:t>Invoice and amount due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36A7B"/>
                </a:solidFill>
              </a:rPr>
              <a:t>Payment-review status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36A7B"/>
                </a:solidFill>
              </a:rPr>
              <a:t>Timestamped status events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36A7B"/>
                </a:solidFill>
              </a:rPr>
              <a:t>Delivery vendor and proof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36A7B"/>
                </a:solidFill>
              </a:rPr>
              <a:t>Member rating and feedback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68328" y="6510528"/>
            <a:ext cx="16459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00">
                <a:solidFill>
                  <a:srgbClr val="60738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84048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60" kern="0" dirty="0">
                <a:solidFill>
                  <a:srgbClr val="0A8EAB"/>
                </a:solidFill>
              </a:rPr>
              <a:t>BACK OFFICE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30352" y="658368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D3243"/>
                </a:solidFill>
              </a:rPr>
              <a:t>A workspace organised around real Foundation responsibilities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30352" y="1216152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Capabilities reveal only the modules each operator needs.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30352" y="1737360"/>
            <a:ext cx="3401568" cy="1060704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30352" y="1737360"/>
            <a:ext cx="73152" cy="1060704"/>
          </a:xfrm>
          <a:prstGeom prst="rect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13232" y="1892808"/>
            <a:ext cx="30358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1D3243"/>
                </a:solidFill>
              </a:rPr>
              <a:t>Membership approvals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713232" y="2249424"/>
            <a:ext cx="3035808" cy="4023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536A7B"/>
                </a:solidFill>
              </a:rPr>
              <a:t>Review, validate, decide, certify</a:t>
            </a:r>
            <a:endParaRPr lang="en-US" sz="820" dirty="0"/>
          </a:p>
        </p:txBody>
      </p:sp>
      <p:sp>
        <p:nvSpPr>
          <p:cNvPr id="9" name="Shape 7"/>
          <p:cNvSpPr/>
          <p:nvPr/>
        </p:nvSpPr>
        <p:spPr>
          <a:xfrm>
            <a:off x="4334256" y="1737360"/>
            <a:ext cx="3401568" cy="1060704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34256" y="1737360"/>
            <a:ext cx="73152" cy="1060704"/>
          </a:xfrm>
          <a:prstGeom prst="rect">
            <a:avLst/>
          </a:prstGeom>
          <a:solidFill>
            <a:srgbClr val="7656B5"/>
          </a:solidFill>
          <a:ln w="12700">
            <a:solidFill>
              <a:srgbClr val="7656B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17136" y="1892808"/>
            <a:ext cx="30358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1D3243"/>
                </a:solidFill>
              </a:rPr>
              <a:t>Members &amp; settings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517136" y="2249424"/>
            <a:ext cx="3035808" cy="4023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536A7B"/>
                </a:solidFill>
              </a:rPr>
              <a:t>Profiles, expiry and role assignment</a:t>
            </a:r>
            <a:endParaRPr lang="en-US" sz="820" dirty="0"/>
          </a:p>
        </p:txBody>
      </p:sp>
      <p:sp>
        <p:nvSpPr>
          <p:cNvPr id="13" name="Shape 11"/>
          <p:cNvSpPr/>
          <p:nvPr/>
        </p:nvSpPr>
        <p:spPr>
          <a:xfrm>
            <a:off x="8138160" y="1737360"/>
            <a:ext cx="3401568" cy="1060704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38160" y="1737360"/>
            <a:ext cx="73152" cy="1060704"/>
          </a:xfrm>
          <a:prstGeom prst="rect">
            <a:avLst/>
          </a:prstGeom>
          <a:solidFill>
            <a:srgbClr val="E4BD31"/>
          </a:solidFill>
          <a:ln w="12700">
            <a:solidFill>
              <a:srgbClr val="E4BD3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21040" y="1892808"/>
            <a:ext cx="30358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1D3243"/>
                </a:solidFill>
              </a:rPr>
              <a:t>Content review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8321040" y="2249424"/>
            <a:ext cx="3035808" cy="4023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536A7B"/>
                </a:solidFill>
              </a:rPr>
              <a:t>News drafting and publication</a:t>
            </a:r>
            <a:endParaRPr lang="en-US" sz="820" dirty="0"/>
          </a:p>
        </p:txBody>
      </p:sp>
      <p:sp>
        <p:nvSpPr>
          <p:cNvPr id="17" name="Shape 15"/>
          <p:cNvSpPr/>
          <p:nvPr/>
        </p:nvSpPr>
        <p:spPr>
          <a:xfrm>
            <a:off x="530352" y="3081528"/>
            <a:ext cx="3401568" cy="1060704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30352" y="3081528"/>
            <a:ext cx="73152" cy="1060704"/>
          </a:xfrm>
          <a:prstGeom prst="rect">
            <a:avLst/>
          </a:prstGeom>
          <a:solidFill>
            <a:srgbClr val="0D8A63"/>
          </a:solidFill>
          <a:ln w="12700">
            <a:solidFill>
              <a:srgbClr val="0D8A6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13232" y="3236976"/>
            <a:ext cx="30358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1D3243"/>
                </a:solidFill>
              </a:rPr>
              <a:t>Fund raising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713232" y="3593592"/>
            <a:ext cx="3035808" cy="4023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536A7B"/>
                </a:solidFill>
              </a:rPr>
              <a:t>Appeals, pledges, receipts and email</a:t>
            </a:r>
            <a:endParaRPr lang="en-US" sz="820" dirty="0"/>
          </a:p>
        </p:txBody>
      </p:sp>
      <p:sp>
        <p:nvSpPr>
          <p:cNvPr id="21" name="Shape 19"/>
          <p:cNvSpPr/>
          <p:nvPr/>
        </p:nvSpPr>
        <p:spPr>
          <a:xfrm>
            <a:off x="4334256" y="3081528"/>
            <a:ext cx="3401568" cy="1060704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334256" y="3081528"/>
            <a:ext cx="73152" cy="1060704"/>
          </a:xfrm>
          <a:prstGeom prst="rect">
            <a:avLst/>
          </a:prstGeom>
          <a:solidFill>
            <a:srgbClr val="143D58"/>
          </a:solidFill>
          <a:ln w="12700">
            <a:solidFill>
              <a:srgbClr val="143D5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17136" y="3236976"/>
            <a:ext cx="30358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1D3243"/>
                </a:solidFill>
              </a:rPr>
              <a:t>Marketplace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517136" y="3593592"/>
            <a:ext cx="3035808" cy="4023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536A7B"/>
                </a:solidFill>
              </a:rPr>
              <a:t>Catalogue, bidding and fulfilment</a:t>
            </a:r>
            <a:endParaRPr lang="en-US" sz="820" dirty="0"/>
          </a:p>
        </p:txBody>
      </p:sp>
      <p:sp>
        <p:nvSpPr>
          <p:cNvPr id="25" name="Shape 23"/>
          <p:cNvSpPr/>
          <p:nvPr/>
        </p:nvSpPr>
        <p:spPr>
          <a:xfrm>
            <a:off x="8138160" y="3081528"/>
            <a:ext cx="3401568" cy="1060704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138160" y="3081528"/>
            <a:ext cx="73152" cy="1060704"/>
          </a:xfrm>
          <a:prstGeom prst="rect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321040" y="3236976"/>
            <a:ext cx="30358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1D3243"/>
                </a:solidFill>
              </a:rPr>
              <a:t>Learning creator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8321040" y="3593592"/>
            <a:ext cx="3035808" cy="4023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536A7B"/>
                </a:solidFill>
              </a:rPr>
              <a:t>Courses, resources and responses</a:t>
            </a:r>
            <a:endParaRPr lang="en-US" sz="820" dirty="0"/>
          </a:p>
        </p:txBody>
      </p:sp>
      <p:sp>
        <p:nvSpPr>
          <p:cNvPr id="29" name="Shape 27"/>
          <p:cNvSpPr/>
          <p:nvPr/>
        </p:nvSpPr>
        <p:spPr>
          <a:xfrm>
            <a:off x="530352" y="4425696"/>
            <a:ext cx="3401568" cy="1060704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30352" y="4425696"/>
            <a:ext cx="73152" cy="1060704"/>
          </a:xfrm>
          <a:prstGeom prst="rect">
            <a:avLst/>
          </a:prstGeom>
          <a:solidFill>
            <a:srgbClr val="D99518"/>
          </a:solidFill>
          <a:ln w="12700">
            <a:solidFill>
              <a:srgbClr val="D9951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13232" y="4581144"/>
            <a:ext cx="30358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1D3243"/>
                </a:solidFill>
              </a:rPr>
              <a:t>Accounting reports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713232" y="4937760"/>
            <a:ext cx="3035808" cy="4023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536A7B"/>
                </a:solidFill>
              </a:rPr>
              <a:t>Renewals, losses and feedback</a:t>
            </a:r>
            <a:endParaRPr lang="en-US" sz="820" dirty="0"/>
          </a:p>
        </p:txBody>
      </p:sp>
      <p:sp>
        <p:nvSpPr>
          <p:cNvPr id="33" name="Shape 31"/>
          <p:cNvSpPr/>
          <p:nvPr/>
        </p:nvSpPr>
        <p:spPr>
          <a:xfrm>
            <a:off x="4334256" y="4425696"/>
            <a:ext cx="3401568" cy="1060704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4334256" y="4425696"/>
            <a:ext cx="73152" cy="1060704"/>
          </a:xfrm>
          <a:prstGeom prst="rect">
            <a:avLst/>
          </a:prstGeom>
          <a:solidFill>
            <a:srgbClr val="0D8A63"/>
          </a:solidFill>
          <a:ln w="12700">
            <a:solidFill>
              <a:srgbClr val="0D8A63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17136" y="4581144"/>
            <a:ext cx="30358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1D3243"/>
                </a:solidFill>
              </a:rPr>
              <a:t>Analytics</a:t>
            </a:r>
            <a:endParaRPr lang="en-US" sz="1050" dirty="0"/>
          </a:p>
        </p:txBody>
      </p:sp>
      <p:sp>
        <p:nvSpPr>
          <p:cNvPr id="36" name="Text 34"/>
          <p:cNvSpPr/>
          <p:nvPr/>
        </p:nvSpPr>
        <p:spPr>
          <a:xfrm>
            <a:off x="4517136" y="4937760"/>
            <a:ext cx="3035808" cy="4023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536A7B"/>
                </a:solidFill>
              </a:rPr>
              <a:t>Traffic, pages, countries and live use</a:t>
            </a:r>
            <a:endParaRPr lang="en-US" sz="820" dirty="0"/>
          </a:p>
        </p:txBody>
      </p:sp>
      <p:sp>
        <p:nvSpPr>
          <p:cNvPr id="37" name="Shape 35"/>
          <p:cNvSpPr/>
          <p:nvPr/>
        </p:nvSpPr>
        <p:spPr>
          <a:xfrm>
            <a:off x="8138160" y="4425696"/>
            <a:ext cx="3401568" cy="1060704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8138160" y="4425696"/>
            <a:ext cx="73152" cy="1060704"/>
          </a:xfrm>
          <a:prstGeom prst="rect">
            <a:avLst/>
          </a:prstGeom>
          <a:solidFill>
            <a:srgbClr val="7656B5"/>
          </a:solidFill>
          <a:ln w="12700">
            <a:solidFill>
              <a:srgbClr val="7656B5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8321040" y="4581144"/>
            <a:ext cx="30358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1D3243"/>
                </a:solidFill>
              </a:rPr>
              <a:t>Audit &amp; documentation</a:t>
            </a:r>
            <a:endParaRPr lang="en-US" sz="1050" dirty="0"/>
          </a:p>
        </p:txBody>
      </p:sp>
      <p:sp>
        <p:nvSpPr>
          <p:cNvPr id="40" name="Text 38"/>
          <p:cNvSpPr/>
          <p:nvPr/>
        </p:nvSpPr>
        <p:spPr>
          <a:xfrm>
            <a:off x="8321040" y="4937760"/>
            <a:ext cx="3035808" cy="4023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820" dirty="0">
                <a:solidFill>
                  <a:srgbClr val="536A7B"/>
                </a:solidFill>
              </a:rPr>
              <a:t>Accountability and system reference</a:t>
            </a:r>
            <a:endParaRPr lang="en-US" sz="8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68328" y="6510528"/>
            <a:ext cx="16459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00">
                <a:solidFill>
                  <a:srgbClr val="60738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84048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60" kern="0" dirty="0">
                <a:solidFill>
                  <a:srgbClr val="0A8EAB"/>
                </a:solidFill>
              </a:rPr>
              <a:t>GOVERNANCE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30352" y="658368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D3243"/>
                </a:solidFill>
              </a:rPr>
              <a:t>Live insight with a complete accountability trail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30352" y="1216152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Understand usage while preserving member privacy and retaining evidence of important actions.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30352" y="1755648"/>
            <a:ext cx="3493008" cy="3566160"/>
          </a:xfrm>
          <a:prstGeom prst="roundRect">
            <a:avLst>
              <a:gd name="adj" fmla="val 2094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  <a:effectLst>
            <a:outerShdw sx="100000" sy="100000" kx="0" ky="0" algn="bl" rotWithShape="0" blurRad="19050" dist="50800" dir="2700000">
              <a:srgbClr val="AAB7C0">
                <a:alpha val="13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30352" y="1755648"/>
            <a:ext cx="73152" cy="3566160"/>
          </a:xfrm>
          <a:prstGeom prst="rect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13232" y="1911096"/>
            <a:ext cx="31272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D3243"/>
                </a:solidFill>
              </a:rPr>
              <a:t>Analytics dashboard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13232" y="2267712"/>
            <a:ext cx="3127248" cy="2907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Page views and sessions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Thirty-day activity heatmap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Most-used pages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Live sessions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Country resolution when configured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Retention-controlled telemetry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352544" y="1755648"/>
            <a:ext cx="3493008" cy="3566160"/>
          </a:xfrm>
          <a:prstGeom prst="roundRect">
            <a:avLst>
              <a:gd name="adj" fmla="val 2094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  <a:effectLst>
            <a:outerShdw sx="100000" sy="100000" kx="0" ky="0" algn="bl" rotWithShape="0" blurRad="19050" dist="50800" dir="2700000">
              <a:srgbClr val="AAB7C0">
                <a:alpha val="13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352544" y="1755648"/>
            <a:ext cx="73152" cy="3566160"/>
          </a:xfrm>
          <a:prstGeom prst="rect">
            <a:avLst/>
          </a:prstGeom>
          <a:solidFill>
            <a:srgbClr val="E4BD31"/>
          </a:solidFill>
          <a:ln w="12700">
            <a:solidFill>
              <a:srgbClr val="E4BD3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35424" y="1911096"/>
            <a:ext cx="31272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D3243"/>
                </a:solidFill>
              </a:rPr>
              <a:t>Audit trails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35424" y="2267712"/>
            <a:ext cx="3127248" cy="2907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Back-office access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Content decisions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Appeal transitions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Pledge and receipt activity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Membership decisions and messages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Role-assignment changes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8174736" y="1755648"/>
            <a:ext cx="3493008" cy="3566160"/>
          </a:xfrm>
          <a:prstGeom prst="roundRect">
            <a:avLst>
              <a:gd name="adj" fmla="val 2094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  <a:effectLst>
            <a:outerShdw sx="100000" sy="100000" kx="0" ky="0" algn="bl" rotWithShape="0" blurRad="19050" dist="50800" dir="2700000">
              <a:srgbClr val="AAB7C0">
                <a:alpha val="13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8174736" y="1755648"/>
            <a:ext cx="73152" cy="3566160"/>
          </a:xfrm>
          <a:prstGeom prst="rect">
            <a:avLst/>
          </a:prstGeom>
          <a:solidFill>
            <a:srgbClr val="0D8A63"/>
          </a:solidFill>
          <a:ln w="12700">
            <a:solidFill>
              <a:srgbClr val="0D8A6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7616" y="1911096"/>
            <a:ext cx="31272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D3243"/>
                </a:solidFill>
              </a:rPr>
              <a:t>Operational documentation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357616" y="2267712"/>
            <a:ext cx="3127248" cy="2907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Live API route inventory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Database schema and migration status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Environment configuration checklist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Security framework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Printable user and technical guide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Downloadable presales deck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68328" y="6510528"/>
            <a:ext cx="16459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00">
                <a:solidFill>
                  <a:srgbClr val="60738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84048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60" kern="0" dirty="0">
                <a:solidFill>
                  <a:srgbClr val="0A8EAB"/>
                </a:solidFill>
              </a:rPr>
              <a:t>SECURITY AND PRIVACY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30352" y="658368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D3243"/>
                </a:solidFill>
              </a:rPr>
              <a:t>Protection is built into every workflow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30352" y="1216152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Security controls apply at identity, route, data, file and browser boundaries.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30352" y="1755648"/>
            <a:ext cx="342900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  <a:effectLst>
            <a:outerShdw sx="100000" sy="100000" kx="0" ky="0" algn="bl" rotWithShape="0" blurRad="19050" dist="50800" dir="2700000">
              <a:srgbClr val="AAB7C0">
                <a:alpha val="13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30352" y="1755648"/>
            <a:ext cx="73152" cy="1417320"/>
          </a:xfrm>
          <a:prstGeom prst="rect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13232" y="1911096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D3243"/>
                </a:solidFill>
              </a:rPr>
              <a:t>Identity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13232" y="2267712"/>
            <a:ext cx="3063240" cy="7589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36A7B"/>
                </a:solidFill>
              </a:rPr>
              <a:t>bcrypt passwords, revocable sessions and immediate role/block enforcement.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4379976" y="1755648"/>
            <a:ext cx="342900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  <a:effectLst>
            <a:outerShdw sx="100000" sy="100000" kx="0" ky="0" algn="bl" rotWithShape="0" blurRad="19050" dist="50800" dir="2700000">
              <a:srgbClr val="AAB7C0">
                <a:alpha val="13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379976" y="1755648"/>
            <a:ext cx="73152" cy="1417320"/>
          </a:xfrm>
          <a:prstGeom prst="rect">
            <a:avLst/>
          </a:prstGeom>
          <a:solidFill>
            <a:srgbClr val="7656B5"/>
          </a:solidFill>
          <a:ln w="12700">
            <a:solidFill>
              <a:srgbClr val="7656B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62856" y="1911096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D3243"/>
                </a:solidFill>
              </a:rPr>
              <a:t>Least privilege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62856" y="2267712"/>
            <a:ext cx="3063240" cy="7589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36A7B"/>
                </a:solidFill>
              </a:rPr>
              <a:t>Independent membership approval, content writing and publishing capabilities.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8229600" y="1755648"/>
            <a:ext cx="342900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  <a:effectLst>
            <a:outerShdw sx="100000" sy="100000" kx="0" ky="0" algn="bl" rotWithShape="0" blurRad="19050" dist="50800" dir="2700000">
              <a:srgbClr val="AAB7C0">
                <a:alpha val="13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8229600" y="1755648"/>
            <a:ext cx="73152" cy="1417320"/>
          </a:xfrm>
          <a:prstGeom prst="rect">
            <a:avLst/>
          </a:prstGeom>
          <a:solidFill>
            <a:srgbClr val="E4BD31"/>
          </a:solidFill>
          <a:ln w="12700">
            <a:solidFill>
              <a:srgbClr val="E4BD31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412480" y="1911096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D3243"/>
                </a:solidFill>
              </a:rPr>
              <a:t>Encryption at rest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412480" y="2267712"/>
            <a:ext cx="3063240" cy="7589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36A7B"/>
                </a:solidFill>
              </a:rPr>
              <a:t>AES-256-GCM protected IC values, amounts, profile media and uploaded files.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530352" y="3520440"/>
            <a:ext cx="342900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  <a:effectLst>
            <a:outerShdw sx="100000" sy="100000" kx="0" ky="0" algn="bl" rotWithShape="0" blurRad="19050" dist="50800" dir="2700000">
              <a:srgbClr val="AAB7C0">
                <a:alpha val="13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530352" y="3520440"/>
            <a:ext cx="73152" cy="1417320"/>
          </a:xfrm>
          <a:prstGeom prst="rect">
            <a:avLst/>
          </a:prstGeom>
          <a:solidFill>
            <a:srgbClr val="0D8A63"/>
          </a:solidFill>
          <a:ln w="12700">
            <a:solidFill>
              <a:srgbClr val="0D8A6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13232" y="3675888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D3243"/>
                </a:solidFill>
              </a:rPr>
              <a:t>Protected media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13232" y="4032504"/>
            <a:ext cx="3063240" cy="7589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36A7B"/>
                </a:solidFill>
              </a:rPr>
              <a:t>Expiring member-bound URLs, same-origin resource policy and encrypted storage.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4379976" y="3520440"/>
            <a:ext cx="342900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  <a:effectLst>
            <a:outerShdw sx="100000" sy="100000" kx="0" ky="0" algn="bl" rotWithShape="0" blurRad="19050" dist="50800" dir="2700000">
              <a:srgbClr val="AAB7C0">
                <a:alpha val="13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4379976" y="3520440"/>
            <a:ext cx="73152" cy="1417320"/>
          </a:xfrm>
          <a:prstGeom prst="rect">
            <a:avLst/>
          </a:prstGeom>
          <a:solidFill>
            <a:srgbClr val="B34855"/>
          </a:solidFill>
          <a:ln w="12700">
            <a:solidFill>
              <a:srgbClr val="B3485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62856" y="3675888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D3243"/>
                </a:solidFill>
              </a:rPr>
              <a:t>Input safety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562856" y="4032504"/>
            <a:ext cx="3063240" cy="7589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36A7B"/>
                </a:solidFill>
              </a:rPr>
              <a:t>Magic-byte file validation, HTML allowlists, parameterised SQL and strict size limits.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8229600" y="3520440"/>
            <a:ext cx="342900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  <a:effectLst>
            <a:outerShdw sx="100000" sy="100000" kx="0" ky="0" algn="bl" rotWithShape="0" blurRad="19050" dist="50800" dir="2700000">
              <a:srgbClr val="AAB7C0">
                <a:alpha val="13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8229600" y="3520440"/>
            <a:ext cx="73152" cy="1417320"/>
          </a:xfrm>
          <a:prstGeom prst="rect">
            <a:avLst/>
          </a:prstGeom>
          <a:solidFill>
            <a:srgbClr val="143D58"/>
          </a:solidFill>
          <a:ln w="12700">
            <a:solidFill>
              <a:srgbClr val="143D5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412480" y="3675888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D3243"/>
                </a:solidFill>
              </a:rPr>
              <a:t>Abuse controls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8412480" y="4032504"/>
            <a:ext cx="3063240" cy="7589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36A7B"/>
                </a:solidFill>
              </a:rPr>
              <a:t>Layered rate limits, sign-in cool-off, HTTP timeouts and security response headers.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68328" y="6510528"/>
            <a:ext cx="16459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00">
                <a:solidFill>
                  <a:srgbClr val="60738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84048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60" kern="0" dirty="0">
                <a:solidFill>
                  <a:srgbClr val="0A8EAB"/>
                </a:solidFill>
              </a:rPr>
              <a:t>TECHNICAL OVERVIEW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30352" y="658368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D3243"/>
                </a:solidFill>
              </a:rPr>
              <a:t>A maintainable, deployment-friendly architecture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30352" y="1216152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A compact application stack keeps ownership simple while preserving strong boundaries.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30352" y="1828800"/>
            <a:ext cx="2574036" cy="768096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5240">
            <a:solidFill>
              <a:srgbClr val="0A8EA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1956816"/>
            <a:ext cx="274320" cy="274320"/>
          </a:xfrm>
          <a:prstGeom prst="ellipse">
            <a:avLst/>
          </a:prstGeom>
          <a:solidFill>
            <a:srgbClr val="0A8EAB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1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987552" y="1965960"/>
            <a:ext cx="20071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dirty="0">
                <a:solidFill>
                  <a:srgbClr val="1D3243"/>
                </a:solidFill>
              </a:rPr>
              <a:t>Responsive browser modules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3360420" y="1828800"/>
            <a:ext cx="2574036" cy="768096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5240">
            <a:solidFill>
              <a:srgbClr val="7656B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0148" y="1956816"/>
            <a:ext cx="274320" cy="274320"/>
          </a:xfrm>
          <a:prstGeom prst="ellipse">
            <a:avLst/>
          </a:prstGeom>
          <a:solidFill>
            <a:srgbClr val="7656B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2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3817620" y="1965960"/>
            <a:ext cx="20071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dirty="0">
                <a:solidFill>
                  <a:srgbClr val="1D3243"/>
                </a:solidFill>
              </a:rPr>
              <a:t>Express routes and guards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6190488" y="1828800"/>
            <a:ext cx="2574036" cy="768096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5240">
            <a:solidFill>
              <a:srgbClr val="E4BD31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00216" y="1956816"/>
            <a:ext cx="274320" cy="274320"/>
          </a:xfrm>
          <a:prstGeom prst="ellipse">
            <a:avLst/>
          </a:prstGeom>
          <a:solidFill>
            <a:srgbClr val="E4BD3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3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647688" y="1965960"/>
            <a:ext cx="20071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dirty="0">
                <a:solidFill>
                  <a:srgbClr val="1D3243"/>
                </a:solidFill>
              </a:rPr>
              <a:t>Controllers and services</a:t>
            </a:r>
            <a:endParaRPr lang="en-US" sz="900" dirty="0"/>
          </a:p>
        </p:txBody>
      </p:sp>
      <p:sp>
        <p:nvSpPr>
          <p:cNvPr id="14" name="Shape 12"/>
          <p:cNvSpPr/>
          <p:nvPr/>
        </p:nvSpPr>
        <p:spPr>
          <a:xfrm>
            <a:off x="9020556" y="1828800"/>
            <a:ext cx="2574036" cy="768096"/>
          </a:xfrm>
          <a:prstGeom prst="roundRect">
            <a:avLst>
              <a:gd name="adj" fmla="val 9524"/>
            </a:avLst>
          </a:prstGeom>
          <a:solidFill>
            <a:srgbClr val="FFFFFF"/>
          </a:solidFill>
          <a:ln w="15240">
            <a:solidFill>
              <a:srgbClr val="0D8A63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30284" y="1956816"/>
            <a:ext cx="274320" cy="274320"/>
          </a:xfrm>
          <a:prstGeom prst="ellipse">
            <a:avLst/>
          </a:prstGeom>
          <a:solidFill>
            <a:srgbClr val="0D8A63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</a:rPr>
              <a:t>4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9477756" y="1965960"/>
            <a:ext cx="20071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dirty="0">
                <a:solidFill>
                  <a:srgbClr val="1D3243"/>
                </a:solidFill>
              </a:rPr>
              <a:t>SQLite + encrypted files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530352" y="3090672"/>
            <a:ext cx="342900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  <a:effectLst>
            <a:outerShdw sx="100000" sy="100000" kx="0" ky="0" algn="bl" rotWithShape="0" blurRad="19050" dist="50800" dir="2700000">
              <a:srgbClr val="AAB7C0">
                <a:alpha val="13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530352" y="3090672"/>
            <a:ext cx="73152" cy="1965960"/>
          </a:xfrm>
          <a:prstGeom prst="rect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13232" y="3246120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D3243"/>
                </a:solidFill>
              </a:rPr>
              <a:t>Frontend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713232" y="3602736"/>
            <a:ext cx="3063240" cy="13075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970" dirty="0">
                <a:solidFill>
                  <a:srgbClr val="536A7B"/>
                </a:solidFill>
              </a:rPr>
              <a:t>Semantic HTML and responsive CSS</a:t>
            </a:r>
            <a:endParaRPr lang="en-US" sz="970" dirty="0"/>
          </a:p>
          <a:p>
            <a:pPr indent="0" marL="0">
              <a:buNone/>
            </a:pPr>
            <a:r>
              <a:rPr lang="en-US" sz="970" dirty="0">
                <a:solidFill>
                  <a:srgbClr val="536A7B"/>
                </a:solidFill>
              </a:rPr>
              <a:t>Native ES modules loaded on demand</a:t>
            </a:r>
            <a:endParaRPr lang="en-US" sz="970" dirty="0"/>
          </a:p>
          <a:p>
            <a:pPr indent="0" marL="0">
              <a:buNone/>
            </a:pPr>
            <a:r>
              <a:rPr lang="en-US" sz="970" dirty="0">
                <a:solidFill>
                  <a:srgbClr val="536A7B"/>
                </a:solidFill>
              </a:rPr>
              <a:t>No browser build pipeline</a:t>
            </a:r>
            <a:endParaRPr lang="en-US" sz="970" dirty="0"/>
          </a:p>
          <a:p>
            <a:pPr indent="0" marL="0">
              <a:buNone/>
            </a:pPr>
            <a:r>
              <a:rPr lang="en-US" sz="970" dirty="0">
                <a:solidFill>
                  <a:srgbClr val="536A7B"/>
                </a:solidFill>
              </a:rPr>
              <a:t>Accessible dialogs and controls</a:t>
            </a:r>
            <a:endParaRPr lang="en-US" sz="970" dirty="0"/>
          </a:p>
        </p:txBody>
      </p:sp>
      <p:sp>
        <p:nvSpPr>
          <p:cNvPr id="21" name="Shape 19"/>
          <p:cNvSpPr/>
          <p:nvPr/>
        </p:nvSpPr>
        <p:spPr>
          <a:xfrm>
            <a:off x="4379976" y="3090672"/>
            <a:ext cx="342900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  <a:effectLst>
            <a:outerShdw sx="100000" sy="100000" kx="0" ky="0" algn="bl" rotWithShape="0" blurRad="19050" dist="50800" dir="2700000">
              <a:srgbClr val="AAB7C0">
                <a:alpha val="13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4379976" y="3090672"/>
            <a:ext cx="73152" cy="1965960"/>
          </a:xfrm>
          <a:prstGeom prst="rect">
            <a:avLst/>
          </a:prstGeom>
          <a:solidFill>
            <a:srgbClr val="E4BD31"/>
          </a:solidFill>
          <a:ln w="12700">
            <a:solidFill>
              <a:srgbClr val="E4BD31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62856" y="3246120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D3243"/>
                </a:solidFill>
              </a:rPr>
              <a:t>Backend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562856" y="3602736"/>
            <a:ext cx="3063240" cy="13075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970" dirty="0">
                <a:solidFill>
                  <a:srgbClr val="536A7B"/>
                </a:solidFill>
              </a:rPr>
              <a:t>Node.js and Express</a:t>
            </a:r>
            <a:endParaRPr lang="en-US" sz="970" dirty="0"/>
          </a:p>
          <a:p>
            <a:pPr indent="0" marL="0">
              <a:buNone/>
            </a:pPr>
            <a:r>
              <a:rPr lang="en-US" sz="970" dirty="0">
                <a:solidFill>
                  <a:srgbClr val="536A7B"/>
                </a:solidFill>
              </a:rPr>
              <a:t>Capability-based route guards</a:t>
            </a:r>
            <a:endParaRPr lang="en-US" sz="970" dirty="0"/>
          </a:p>
          <a:p>
            <a:pPr indent="0" marL="0">
              <a:buNone/>
            </a:pPr>
            <a:r>
              <a:rPr lang="en-US" sz="970" dirty="0">
                <a:solidFill>
                  <a:srgbClr val="536A7B"/>
                </a:solidFill>
              </a:rPr>
              <a:t>Transactional business workflows</a:t>
            </a:r>
            <a:endParaRPr lang="en-US" sz="970" dirty="0"/>
          </a:p>
          <a:p>
            <a:pPr indent="0" marL="0">
              <a:buNone/>
            </a:pPr>
            <a:r>
              <a:rPr lang="en-US" sz="970" dirty="0">
                <a:solidFill>
                  <a:srgbClr val="536A7B"/>
                </a:solidFill>
              </a:rPr>
              <a:t>Email and media services</a:t>
            </a:r>
            <a:endParaRPr lang="en-US" sz="970" dirty="0"/>
          </a:p>
        </p:txBody>
      </p:sp>
      <p:sp>
        <p:nvSpPr>
          <p:cNvPr id="25" name="Shape 23"/>
          <p:cNvSpPr/>
          <p:nvPr/>
        </p:nvSpPr>
        <p:spPr>
          <a:xfrm>
            <a:off x="8229600" y="3090672"/>
            <a:ext cx="342900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  <a:effectLst>
            <a:outerShdw sx="100000" sy="100000" kx="0" ky="0" algn="bl" rotWithShape="0" blurRad="19050" dist="50800" dir="2700000">
              <a:srgbClr val="AAB7C0">
                <a:alpha val="13000"/>
              </a:srgbClr>
            </a:outerShdw>
          </a:effectLst>
        </p:spPr>
      </p:sp>
      <p:sp>
        <p:nvSpPr>
          <p:cNvPr id="26" name="Shape 24"/>
          <p:cNvSpPr/>
          <p:nvPr/>
        </p:nvSpPr>
        <p:spPr>
          <a:xfrm>
            <a:off x="8229600" y="3090672"/>
            <a:ext cx="73152" cy="1965960"/>
          </a:xfrm>
          <a:prstGeom prst="rect">
            <a:avLst/>
          </a:prstGeom>
          <a:solidFill>
            <a:srgbClr val="0D8A63"/>
          </a:solidFill>
          <a:ln w="12700">
            <a:solidFill>
              <a:srgbClr val="0D8A63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412480" y="3246120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D3243"/>
                </a:solidFill>
              </a:rPr>
              <a:t>Data and operations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8412480" y="3602736"/>
            <a:ext cx="3063240" cy="13075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970" dirty="0">
                <a:solidFill>
                  <a:srgbClr val="536A7B"/>
                </a:solidFill>
              </a:rPr>
              <a:t>SQLite migrations at startup</a:t>
            </a:r>
            <a:endParaRPr lang="en-US" sz="970" dirty="0"/>
          </a:p>
          <a:p>
            <a:pPr indent="0" marL="0">
              <a:buNone/>
            </a:pPr>
            <a:r>
              <a:rPr lang="en-US" sz="970" dirty="0">
                <a:solidFill>
                  <a:srgbClr val="536A7B"/>
                </a:solidFill>
              </a:rPr>
              <a:t>Foreign-key integrity checks</a:t>
            </a:r>
            <a:endParaRPr lang="en-US" sz="970" dirty="0"/>
          </a:p>
          <a:p>
            <a:pPr indent="0" marL="0">
              <a:buNone/>
            </a:pPr>
            <a:r>
              <a:rPr lang="en-US" sz="970" dirty="0">
                <a:solidFill>
                  <a:srgbClr val="536A7B"/>
                </a:solidFill>
              </a:rPr>
              <a:t>Encrypted uploads</a:t>
            </a:r>
            <a:endParaRPr lang="en-US" sz="970" dirty="0"/>
          </a:p>
          <a:p>
            <a:pPr indent="0" marL="0">
              <a:buNone/>
            </a:pPr>
            <a:r>
              <a:rPr lang="en-US" sz="970" dirty="0">
                <a:solidFill>
                  <a:srgbClr val="536A7B"/>
                </a:solidFill>
              </a:rPr>
              <a:t>Automated regression suite</a:t>
            </a:r>
            <a:endParaRPr lang="en-US" sz="97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68328" y="6510528"/>
            <a:ext cx="16459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00">
                <a:solidFill>
                  <a:srgbClr val="60738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84048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60" kern="0" dirty="0">
                <a:solidFill>
                  <a:srgbClr val="0A8EAB"/>
                </a:solidFill>
              </a:rPr>
              <a:t>ACCESS MODEL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30352" y="658368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D3243"/>
                </a:solidFill>
              </a:rPr>
              <a:t>Give each person only the workspace they need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30352" y="1216152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Roles and capabilities can be combined when one operator genuinely holds multiple responsibilities.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30352" y="1737360"/>
            <a:ext cx="2286000" cy="530352"/>
          </a:xfrm>
          <a:prstGeom prst="roundRect">
            <a:avLst/>
          </a:prstGeom>
          <a:solidFill>
            <a:srgbClr val="E5F5F8"/>
          </a:solidFill>
          <a:ln w="12700">
            <a:solidFill>
              <a:srgbClr val="DCE5E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13232" y="1920240"/>
            <a:ext cx="19202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D3243"/>
                </a:solidFill>
              </a:rPr>
              <a:t>Verified member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3090672" y="1874520"/>
            <a:ext cx="8321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36A7B"/>
                </a:solidFill>
              </a:rPr>
              <a:t>Profile, directory, community, news, appeals, marketplace and learning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530352" y="2532888"/>
            <a:ext cx="2286000" cy="530352"/>
          </a:xfrm>
          <a:prstGeom prst="roundRect">
            <a:avLst/>
          </a:prstGeom>
          <a:solidFill>
            <a:srgbClr val="E5F5EF"/>
          </a:solidFill>
          <a:ln w="12700">
            <a:solidFill>
              <a:srgbClr val="DCE5E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13232" y="2715768"/>
            <a:ext cx="19202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D3243"/>
                </a:solidFill>
              </a:rPr>
              <a:t>Approval administrator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3090672" y="2670048"/>
            <a:ext cx="8321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36A7B"/>
                </a:solidFill>
              </a:rPr>
              <a:t>Application queue, member records, accounting, analytics and audit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530352" y="3328416"/>
            <a:ext cx="2286000" cy="530352"/>
          </a:xfrm>
          <a:prstGeom prst="roundRect">
            <a:avLst/>
          </a:prstGeom>
          <a:solidFill>
            <a:srgbClr val="F0EBFA"/>
          </a:solidFill>
          <a:ln w="12700">
            <a:solidFill>
              <a:srgbClr val="DCE5E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13232" y="3511296"/>
            <a:ext cx="19202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D3243"/>
                </a:solidFill>
              </a:rPr>
              <a:t>Content writer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3090672" y="3465576"/>
            <a:ext cx="8321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36A7B"/>
                </a:solidFill>
              </a:rPr>
              <a:t>Draft news, appeals, marketplace products and learning content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530352" y="4123944"/>
            <a:ext cx="2286000" cy="530352"/>
          </a:xfrm>
          <a:prstGeom prst="roundRect">
            <a:avLst/>
          </a:prstGeom>
          <a:solidFill>
            <a:srgbClr val="FFF5DD"/>
          </a:solidFill>
          <a:ln w="12700">
            <a:solidFill>
              <a:srgbClr val="DCE5E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13232" y="4306824"/>
            <a:ext cx="19202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D3243"/>
                </a:solidFill>
              </a:rPr>
              <a:t>Content editor</a:t>
            </a:r>
            <a:endParaRPr lang="en-US" sz="850" dirty="0"/>
          </a:p>
        </p:txBody>
      </p:sp>
      <p:sp>
        <p:nvSpPr>
          <p:cNvPr id="16" name="Text 14"/>
          <p:cNvSpPr/>
          <p:nvPr/>
        </p:nvSpPr>
        <p:spPr>
          <a:xfrm>
            <a:off x="3090672" y="4261104"/>
            <a:ext cx="8321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36A7B"/>
                </a:solidFill>
              </a:rPr>
              <a:t>Approve/publish content, reconcile pledges and fulfil marketplace orders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530352" y="4919472"/>
            <a:ext cx="2286000" cy="530352"/>
          </a:xfrm>
          <a:prstGeom prst="roundRect">
            <a:avLst/>
          </a:prstGeom>
          <a:solidFill>
            <a:srgbClr val="E8EEF2"/>
          </a:solidFill>
          <a:ln w="12700">
            <a:solidFill>
              <a:srgbClr val="DCE5E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13232" y="5102352"/>
            <a:ext cx="19202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1D3243"/>
                </a:solidFill>
              </a:rPr>
              <a:t>Super Admin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3090672" y="5056632"/>
            <a:ext cx="8321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dirty="0">
                <a:solidFill>
                  <a:srgbClr val="536A7B"/>
                </a:solidFill>
              </a:rPr>
              <a:t>All capabilities plus role settings, schema and environment documentation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68328" y="6510528"/>
            <a:ext cx="16459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00">
                <a:solidFill>
                  <a:srgbClr val="60738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0352" y="384048"/>
            <a:ext cx="5212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spc="160" kern="0" dirty="0">
                <a:solidFill>
                  <a:srgbClr val="0A8EAB"/>
                </a:solidFill>
              </a:rPr>
              <a:t>IMPLEMENTATION READINESS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30352" y="658368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1D3243"/>
                </a:solidFill>
              </a:rPr>
              <a:t>Designed to launch now and extend safely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30352" y="1216152"/>
            <a:ext cx="10881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36A7B"/>
                </a:solidFill>
              </a:rPr>
              <a:t>Current workflows operate without a payment gateway while preserving clear integration paths.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30352" y="1783080"/>
            <a:ext cx="3429000" cy="3337560"/>
          </a:xfrm>
          <a:prstGeom prst="roundRect">
            <a:avLst>
              <a:gd name="adj" fmla="val 2192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  <a:effectLst>
            <a:outerShdw sx="100000" sy="100000" kx="0" ky="0" algn="bl" rotWithShape="0" blurRad="19050" dist="50800" dir="2700000">
              <a:srgbClr val="AAB7C0">
                <a:alpha val="13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30352" y="1783080"/>
            <a:ext cx="73152" cy="3337560"/>
          </a:xfrm>
          <a:prstGeom prst="rect">
            <a:avLst/>
          </a:prstGeom>
          <a:solidFill>
            <a:srgbClr val="0D8A63"/>
          </a:solidFill>
          <a:ln w="12700">
            <a:solidFill>
              <a:srgbClr val="0D8A6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13232" y="1938528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D3243"/>
                </a:solidFill>
              </a:rPr>
              <a:t>Ready today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13232" y="2295144"/>
            <a:ext cx="3063240" cy="2679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36A7B"/>
                </a:solidFill>
              </a:rPr>
              <a:t>Member onboarding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36A7B"/>
                </a:solidFill>
              </a:rPr>
              <a:t>Community content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36A7B"/>
                </a:solidFill>
              </a:rPr>
              <a:t>News publishing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36A7B"/>
                </a:solidFill>
              </a:rPr>
              <a:t>Fund raising and reconciliation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36A7B"/>
                </a:solidFill>
              </a:rPr>
              <a:t>Membership reporting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36A7B"/>
                </a:solidFill>
              </a:rPr>
              <a:t>Marketplace manual payment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36A7B"/>
                </a:solidFill>
              </a:rPr>
              <a:t>Protected learning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379976" y="1783080"/>
            <a:ext cx="3429000" cy="3337560"/>
          </a:xfrm>
          <a:prstGeom prst="roundRect">
            <a:avLst>
              <a:gd name="adj" fmla="val 2192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  <a:effectLst>
            <a:outerShdw sx="100000" sy="100000" kx="0" ky="0" algn="bl" rotWithShape="0" blurRad="19050" dist="50800" dir="2700000">
              <a:srgbClr val="AAB7C0">
                <a:alpha val="13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379976" y="1783080"/>
            <a:ext cx="73152" cy="3337560"/>
          </a:xfrm>
          <a:prstGeom prst="rect">
            <a:avLst/>
          </a:prstGeom>
          <a:solidFill>
            <a:srgbClr val="E4BD31"/>
          </a:solidFill>
          <a:ln w="12700">
            <a:solidFill>
              <a:srgbClr val="E4BD3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62856" y="1938528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D3243"/>
                </a:solidFill>
              </a:rPr>
              <a:t>Operational setup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562856" y="2295144"/>
            <a:ext cx="3063240" cy="2679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36A7B"/>
                </a:solidFill>
              </a:rPr>
              <a:t>Production secrets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36A7B"/>
                </a:solidFill>
              </a:rPr>
              <a:t>SMTP email account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36A7B"/>
                </a:solidFill>
              </a:rPr>
              <a:t>Reverse-proxy configuration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36A7B"/>
                </a:solidFill>
              </a:rPr>
              <a:t>Encrypted upload storage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36A7B"/>
                </a:solidFill>
              </a:rPr>
              <a:t>Database backups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36A7B"/>
                </a:solidFill>
              </a:rPr>
              <a:t>Optional country dataset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8229600" y="1783080"/>
            <a:ext cx="3429000" cy="3337560"/>
          </a:xfrm>
          <a:prstGeom prst="roundRect">
            <a:avLst>
              <a:gd name="adj" fmla="val 2192"/>
            </a:avLst>
          </a:prstGeom>
          <a:solidFill>
            <a:srgbClr val="FFFFFF"/>
          </a:solidFill>
          <a:ln w="12700">
            <a:solidFill>
              <a:srgbClr val="DCE5EA"/>
            </a:solidFill>
            <a:prstDash val="solid"/>
          </a:ln>
          <a:effectLst>
            <a:outerShdw sx="100000" sy="100000" kx="0" ky="0" algn="bl" rotWithShape="0" blurRad="19050" dist="50800" dir="2700000">
              <a:srgbClr val="AAB7C0">
                <a:alpha val="13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8229600" y="1783080"/>
            <a:ext cx="73152" cy="3337560"/>
          </a:xfrm>
          <a:prstGeom prst="rect">
            <a:avLst/>
          </a:prstGeom>
          <a:solidFill>
            <a:srgbClr val="0A8EAB"/>
          </a:solidFill>
          <a:ln w="12700">
            <a:solidFill>
              <a:srgbClr val="0A8EA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412480" y="1938528"/>
            <a:ext cx="3063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b="1" dirty="0">
                <a:solidFill>
                  <a:srgbClr val="1D3243"/>
                </a:solidFill>
              </a:rPr>
              <a:t>Future integrations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412480" y="2295144"/>
            <a:ext cx="3063240" cy="2679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36A7B"/>
                </a:solidFill>
              </a:rPr>
              <a:t>Payment gateway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36A7B"/>
                </a:solidFill>
              </a:rPr>
              <a:t>Courier tracking APIs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36A7B"/>
                </a:solidFill>
              </a:rPr>
              <a:t>Object storage / CDN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36A7B"/>
                </a:solidFill>
              </a:rPr>
              <a:t>Single sign-on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36A7B"/>
                </a:solidFill>
              </a:rPr>
              <a:t>Mobile push notifications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36A7B"/>
                </a:solidFill>
              </a:rPr>
              <a:t>Advanced BI exports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68328" y="6510528"/>
            <a:ext cx="164592" cy="16459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00">
                <a:solidFill>
                  <a:srgbClr val="60738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924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E4BD31"/>
          </a:solidFill>
          <a:ln w="12700">
            <a:solidFill>
              <a:srgbClr val="E4BD3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74980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8ED9E7"/>
                </a:solidFill>
              </a:rPr>
              <a:t>VI CONNECT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731520" y="1508760"/>
            <a:ext cx="65836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</a:rPr>
              <a:t>Connect the community.</a:t>
            </a:r>
            <a:endParaRPr lang="en-US" sz="3400" dirty="0"/>
          </a:p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</a:rPr>
              <a:t>Operate with confidence.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749808" y="3063240"/>
            <a:ext cx="6583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3D4DF"/>
                </a:solidFill>
              </a:rPr>
              <a:t>One platform for membership, content, fund raising, commerce, learning and governance.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973568" y="1234440"/>
            <a:ext cx="3337560" cy="3566160"/>
          </a:xfrm>
          <a:prstGeom prst="roundRect">
            <a:avLst>
              <a:gd name="adj" fmla="val 2192"/>
            </a:avLst>
          </a:prstGeom>
          <a:solidFill>
            <a:srgbClr val="123B55"/>
          </a:solidFill>
          <a:ln w="12700">
            <a:solidFill>
              <a:srgbClr val="2D627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156448" y="1389888"/>
            <a:ext cx="2971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Next steps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156448" y="1746504"/>
            <a:ext cx="2971800" cy="2907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C3D4DF"/>
                </a:solidFill>
              </a:rPr>
              <a:t>1. Confirm operator roles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C3D4DF"/>
                </a:solidFill>
              </a:rPr>
              <a:t>2. Configure production email and secrets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C3D4DF"/>
                </a:solidFill>
              </a:rPr>
              <a:t>3. Import or verify member data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C3D4DF"/>
                </a:solidFill>
              </a:rPr>
              <a:t>4. Publish initial content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C3D4DF"/>
                </a:solidFill>
              </a:rPr>
              <a:t>5. Train the workspace team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C3D4DF"/>
                </a:solidFill>
              </a:rPr>
              <a:t>6. Launch to members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749808" y="6080760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6B4"/>
                </a:solidFill>
              </a:rPr>
              <a:t>Victoria Institution Foundation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Victoria Institution Foundation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 Connect — User Guide &amp; Presales Presentation</dc:title>
  <dc:subject>VI Connect user guide and presales overview</dc:subject>
  <dc:creator>Victoria Institution Foundation</dc:creator>
  <cp:lastModifiedBy>Victoria Institution Foundation</cp:lastModifiedBy>
  <cp:revision>1</cp:revision>
  <dcterms:created xsi:type="dcterms:W3CDTF">2026-09-07T10:07:21Z</dcterms:created>
  <dcterms:modified xsi:type="dcterms:W3CDTF">2026-09-07T10:07:21Z</dcterms:modified>
</cp:coreProperties>
</file>